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1"/>
  </p:notesMasterIdLst>
  <p:sldIdLst>
    <p:sldId id="256" r:id="rId2"/>
    <p:sldId id="268" r:id="rId3"/>
    <p:sldId id="274" r:id="rId4"/>
    <p:sldId id="276" r:id="rId5"/>
    <p:sldId id="277" r:id="rId6"/>
    <p:sldId id="279" r:id="rId7"/>
    <p:sldId id="278" r:id="rId8"/>
    <p:sldId id="311" r:id="rId9"/>
    <p:sldId id="290" r:id="rId10"/>
    <p:sldId id="283" r:id="rId11"/>
    <p:sldId id="284" r:id="rId12"/>
    <p:sldId id="295" r:id="rId13"/>
    <p:sldId id="285" r:id="rId14"/>
    <p:sldId id="281" r:id="rId15"/>
    <p:sldId id="296" r:id="rId16"/>
    <p:sldId id="286" r:id="rId17"/>
    <p:sldId id="287" r:id="rId18"/>
    <p:sldId id="303" r:id="rId19"/>
    <p:sldId id="294" r:id="rId20"/>
    <p:sldId id="305" r:id="rId21"/>
    <p:sldId id="306" r:id="rId22"/>
    <p:sldId id="307" r:id="rId23"/>
    <p:sldId id="309" r:id="rId24"/>
    <p:sldId id="298" r:id="rId25"/>
    <p:sldId id="288" r:id="rId26"/>
    <p:sldId id="289" r:id="rId27"/>
    <p:sldId id="291" r:id="rId28"/>
    <p:sldId id="265" r:id="rId29"/>
    <p:sldId id="292" r:id="rId30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B4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88986" autoAdjust="0"/>
  </p:normalViewPr>
  <p:slideViewPr>
    <p:cSldViewPr>
      <p:cViewPr>
        <p:scale>
          <a:sx n="120" d="100"/>
          <a:sy n="120" d="100"/>
        </p:scale>
        <p:origin x="-136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0" d="100"/>
        <a:sy n="110" d="100"/>
      </p:scale>
      <p:origin x="0" y="180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BF6F8B-399C-499C-A09C-6FB13E2CA96F}" type="datetimeFigureOut">
              <a:rPr lang="tr-TR" smtClean="0"/>
              <a:pPr/>
              <a:t>27.04.2018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796727-664A-48BE-BABC-F0C869DFE577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1904480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4B556-EF4D-45CC-8AE6-D43D1EE12B5C}" type="slidenum">
              <a:rPr lang="tr-TR" smtClean="0"/>
              <a:pPr/>
              <a:t>4</a:t>
            </a:fld>
            <a:endParaRPr lang="tr-T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4B556-EF4D-45CC-8AE6-D43D1EE12B5C}" type="slidenum">
              <a:rPr lang="tr-TR" smtClean="0"/>
              <a:pPr/>
              <a:t>5</a:t>
            </a:fld>
            <a:endParaRPr lang="tr-T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796727-664A-48BE-BABC-F0C869DFE577}" type="slidenum">
              <a:rPr lang="tr-TR" smtClean="0"/>
              <a:pPr/>
              <a:t>12</a:t>
            </a:fld>
            <a:endParaRPr lang="tr-T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1 Slayt Görüntüsü Yer Tutucusu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2 Not Yer Tutucusu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tr-TR" smtClean="0"/>
          </a:p>
        </p:txBody>
      </p:sp>
      <p:sp>
        <p:nvSpPr>
          <p:cNvPr id="65540" name="3 Slayt Numarası Yer Tutucusu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7740B99-08B6-429E-A281-1040122866D7}" type="slidenum">
              <a:rPr lang="tr-TR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tr-T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4B556-EF4D-45CC-8AE6-D43D1EE12B5C}" type="slidenum">
              <a:rPr lang="tr-TR" smtClean="0"/>
              <a:pPr/>
              <a:t>26</a:t>
            </a:fld>
            <a:endParaRPr lang="tr-T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mtClean="0">
                <a:cs typeface="Arial" charset="0"/>
              </a:rPr>
              <a:t>Farabi Değişim Programı</a:t>
            </a:r>
          </a:p>
        </p:txBody>
      </p:sp>
      <p:sp>
        <p:nvSpPr>
          <p:cNvPr id="204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EE32CE8-580A-4A43-8551-9B6FF9D0EE31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US">
              <a:cs typeface="Arial" charset="0"/>
            </a:endParaRPr>
          </a:p>
        </p:txBody>
      </p:sp>
      <p:sp>
        <p:nvSpPr>
          <p:cNvPr id="204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  <a:buFontTx/>
              <a:buChar char="•"/>
            </a:pPr>
            <a:r>
              <a:rPr lang="tr-TR" dirty="0" smtClean="0">
                <a:cs typeface="Arial" charset="0"/>
              </a:rPr>
              <a:t>YÖK Yürütme Kurulu tarafından yıllık olarak, yükseköğretim kurumlarına yönetmelikte belirtilen esaslara göre ödenek belirlenmesi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tr-TR" dirty="0" smtClean="0">
                <a:cs typeface="Arial" charset="0"/>
              </a:rPr>
              <a:t>Ödenekler belirlenirken değişimin etkin ve verimli kullanılması için öncelikler  belirlenmesi ya da protokollerde yol gösterici nitelikte yönlendirmeler yapılması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tr-TR" dirty="0" smtClean="0">
                <a:cs typeface="Arial" charset="0"/>
              </a:rPr>
              <a:t>Ödeneklerin kurumların bankalarda açacakları özel hesaplarda tutulması ve harcanması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tr-TR" dirty="0" smtClean="0">
                <a:cs typeface="Arial" charset="0"/>
              </a:rPr>
              <a:t>Ödeneğin kalemleri: öğrenci değişimi, öğretim üyesi hareketliliği ve değişimin organizasyonu</a:t>
            </a:r>
          </a:p>
          <a:p>
            <a:pPr>
              <a:spcBef>
                <a:spcPct val="0"/>
              </a:spcBef>
              <a:buFontTx/>
              <a:buChar char="•"/>
            </a:pPr>
            <a:r>
              <a:rPr lang="en-US" dirty="0" err="1" smtClean="0">
                <a:cs typeface="Arial" charset="0"/>
              </a:rPr>
              <a:t>Yükseköğretim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kurumları</a:t>
            </a:r>
            <a:r>
              <a:rPr lang="en-US" dirty="0" smtClean="0">
                <a:cs typeface="Arial" charset="0"/>
              </a:rPr>
              <a:t>, </a:t>
            </a:r>
            <a:r>
              <a:rPr lang="en-US" dirty="0" err="1" smtClean="0">
                <a:cs typeface="Arial" charset="0"/>
              </a:rPr>
              <a:t>Farabi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Değişim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Programı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kapsamında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gerçekleştirilecek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programlara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ilişkin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olarak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ortak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seminerler</a:t>
            </a:r>
            <a:r>
              <a:rPr lang="en-US" dirty="0" smtClean="0">
                <a:cs typeface="Arial" charset="0"/>
              </a:rPr>
              <a:t>, </a:t>
            </a:r>
            <a:r>
              <a:rPr lang="en-US" dirty="0" err="1" smtClean="0">
                <a:cs typeface="Arial" charset="0"/>
              </a:rPr>
              <a:t>ortak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derece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ve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ortak</a:t>
            </a:r>
            <a:r>
              <a:rPr lang="en-US" dirty="0" smtClean="0">
                <a:cs typeface="Arial" charset="0"/>
              </a:rPr>
              <a:t> diploma </a:t>
            </a:r>
            <a:r>
              <a:rPr lang="en-US" dirty="0" err="1" smtClean="0">
                <a:cs typeface="Arial" charset="0"/>
              </a:rPr>
              <a:t>programları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gibi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değişimi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kolaylaştıracak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çalışmalar</a:t>
            </a:r>
            <a:r>
              <a:rPr lang="en-US" dirty="0" smtClean="0">
                <a:cs typeface="Arial" charset="0"/>
              </a:rPr>
              <a:t>, </a:t>
            </a:r>
            <a:r>
              <a:rPr lang="en-US" dirty="0" err="1" smtClean="0">
                <a:cs typeface="Arial" charset="0"/>
              </a:rPr>
              <a:t>ortak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ders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programlarının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geliştirilmesi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ve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uyumlaştırılması</a:t>
            </a:r>
            <a:r>
              <a:rPr lang="en-US" dirty="0" smtClean="0">
                <a:cs typeface="Arial" charset="0"/>
              </a:rPr>
              <a:t>, </a:t>
            </a:r>
            <a:r>
              <a:rPr lang="en-US" dirty="0" err="1" smtClean="0">
                <a:cs typeface="Arial" charset="0"/>
              </a:rPr>
              <a:t>Farabi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Değişim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Programı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kapsamında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yer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alan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faaliyetlerin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fiziki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ve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beşeri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altyapısının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geliştirilmesi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ile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Farabi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Değişim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Programı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Kurum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Koordinasyon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Ofislerinin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faaliyetlerinin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yürütülmesi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gibi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değişim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organizasyon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giderleri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için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gerekli</a:t>
            </a:r>
            <a:r>
              <a:rPr lang="en-US" dirty="0" smtClean="0">
                <a:cs typeface="Arial" charset="0"/>
              </a:rPr>
              <a:t> mal </a:t>
            </a:r>
            <a:r>
              <a:rPr lang="en-US" dirty="0" err="1" smtClean="0">
                <a:cs typeface="Arial" charset="0"/>
              </a:rPr>
              <a:t>ve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hizmet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alımlarını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özel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hesaptan</a:t>
            </a:r>
            <a:r>
              <a:rPr lang="en-US" dirty="0" smtClean="0">
                <a:cs typeface="Arial" charset="0"/>
              </a:rPr>
              <a:t> </a:t>
            </a:r>
            <a:r>
              <a:rPr lang="en-US" dirty="0" err="1" smtClean="0">
                <a:cs typeface="Arial" charset="0"/>
              </a:rPr>
              <a:t>karşılayabilir</a:t>
            </a:r>
            <a:r>
              <a:rPr lang="en-US" dirty="0" smtClean="0">
                <a:cs typeface="Arial" charset="0"/>
              </a:rPr>
              <a:t>. 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 Üçgen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grpSp>
        <p:nvGrpSpPr>
          <p:cNvPr id="2" name="1 Grup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Serbest Form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Serbest Form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Serbest Form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Düz Bağlayıcı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9F75050-0E15-4C5B-92B0-66D068882F1F}" type="datetimeFigureOut">
              <a:rPr lang="tr-TR" smtClean="0"/>
              <a:pPr/>
              <a:t>27.04.2018</a:t>
            </a:fld>
            <a:endParaRPr lang="tr-TR"/>
          </a:p>
        </p:txBody>
      </p:sp>
      <p:sp>
        <p:nvSpPr>
          <p:cNvPr id="19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27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27.04.2018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7" name="6 Başlık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27.04.2018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7" name="6 Köşeli Çift Ayraç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Köşeli Çift Ayraç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27.04.2018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8" name="7 Başlık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Karşılaştırma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27.04.2018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27.04.2018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27.04.2018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27.04.2018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9F75050-0E15-4C5B-92B0-66D068882F1F}" type="datetimeFigureOut">
              <a:rPr lang="tr-TR" smtClean="0"/>
              <a:pPr/>
              <a:t>27.04.2018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Serbest Form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Dik Üçgen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Düz Bağlayıcı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Köşeli Çift Ayraç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Köşeli Çift Ayraç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27.04.2018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27.04.2018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Serbest Form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Serbest Form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Dik Üçgen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Düz Bağlayıcı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0" name="29 Metin Yer Tutucusu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9F75050-0E15-4C5B-92B0-66D068882F1F}" type="datetimeFigureOut">
              <a:rPr lang="tr-TR" smtClean="0"/>
              <a:pPr/>
              <a:t>27.04.2018</a:t>
            </a:fld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tr/url?sa=i&amp;rct=j&amp;q=farabi+de%C4%9Fi%C5%9Fim+program%C4%B1+logosu&amp;source=images&amp;cd=&amp;cad=rja&amp;docid=mzbUjESXAJMKvM&amp;tbnid=atSI_GsKOgKyIM:&amp;ved=0CAUQjRw&amp;url=http://intoff.adanabtu.edu.tr/Sayfa/15/Farabi_De%C4%9Fi%C5%9Fim_Program%C4%B1&amp;ei=yj56UevyF4ietAbi6oCQAw&amp;bvm=bv.45645796,d.Yms&amp;psig=AFQjCNGNNARiei_0679RM9WsNyv2evgRjA&amp;ust=1367052347545446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28662" y="2357430"/>
            <a:ext cx="7772400" cy="1043943"/>
          </a:xfrm>
        </p:spPr>
        <p:txBody>
          <a:bodyPr>
            <a:normAutofit/>
          </a:bodyPr>
          <a:lstStyle/>
          <a:p>
            <a:pPr algn="ctr"/>
            <a:r>
              <a:rPr lang="tr-TR" sz="4000" dirty="0" smtClean="0"/>
              <a:t>T.C. SİİRT ÜNİVERSİTESİ</a:t>
            </a:r>
            <a:endParaRPr lang="tr-TR" sz="4000" dirty="0"/>
          </a:p>
        </p:txBody>
      </p:sp>
      <p:pic>
        <p:nvPicPr>
          <p:cNvPr id="4" name="3 Resim" descr="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5238750"/>
            <a:ext cx="2162175" cy="1619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http://intoff.adanabtu.edu.tr/Images/Sayfa_Images/url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0"/>
            <a:ext cx="2714612" cy="1775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2 Alt Başlık"/>
          <p:cNvSpPr>
            <a:spLocks noGrp="1"/>
          </p:cNvSpPr>
          <p:nvPr>
            <p:ph type="subTitle" idx="1"/>
          </p:nvPr>
        </p:nvSpPr>
        <p:spPr>
          <a:xfrm>
            <a:off x="785786" y="3643314"/>
            <a:ext cx="7772400" cy="1525187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Farabi Kurum Koordinatörü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Doç</a:t>
            </a:r>
            <a:r>
              <a:rPr kumimoji="0" lang="tr-TR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 Dr. Saba SAMATYA ÖLMEZ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tr-TR" sz="2800" b="1" kern="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Farabi Ofis Koordinatörü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-TR" sz="2800" b="1" kern="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Tayfur POLAT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"/>
            <a:ext cx="2786050" cy="27675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0" y="1481328"/>
            <a:ext cx="9036496" cy="4948068"/>
          </a:xfrm>
        </p:spPr>
        <p:txBody>
          <a:bodyPr/>
          <a:lstStyle/>
          <a:p>
            <a:r>
              <a:rPr lang="tr-TR" dirty="0" smtClean="0"/>
              <a:t>Öğrencilerin bir </a:t>
            </a:r>
            <a:r>
              <a:rPr lang="tr-TR" dirty="0"/>
              <a:t>veya iki yarıyıl süresince kendi kurumları dışında başka bir yükseköğretim kurumunda eğitim ve öğretim faaliyetlerine devam etmelerini amaçlamaktadır. Farabi Değişim Programı, </a:t>
            </a:r>
            <a:r>
              <a:rPr lang="tr-TR" dirty="0">
                <a:solidFill>
                  <a:schemeClr val="accent3">
                    <a:lumMod val="75000"/>
                  </a:schemeClr>
                </a:solidFill>
              </a:rPr>
              <a:t>gönüllülük</a:t>
            </a:r>
            <a:r>
              <a:rPr lang="tr-TR" dirty="0"/>
              <a:t> esasına dayanır. </a:t>
            </a:r>
            <a:endParaRPr lang="tr-TR" dirty="0" smtClean="0"/>
          </a:p>
          <a:p>
            <a:endParaRPr lang="tr-TR" dirty="0" smtClean="0"/>
          </a:p>
          <a:p>
            <a:r>
              <a:rPr lang="tr-TR" dirty="0"/>
              <a:t>Farabi Değişim Programına katılan öğrencilere </a:t>
            </a:r>
            <a:r>
              <a:rPr lang="tr-TR" b="1" dirty="0"/>
              <a:t>karşılıksız </a:t>
            </a:r>
            <a:r>
              <a:rPr lang="tr-TR" b="1" dirty="0" smtClean="0"/>
              <a:t>burs </a:t>
            </a:r>
            <a:r>
              <a:rPr lang="tr-TR" dirty="0" smtClean="0"/>
              <a:t>verilmektedir.</a:t>
            </a:r>
            <a:endParaRPr lang="tr-TR" dirty="0"/>
          </a:p>
        </p:txBody>
      </p:sp>
      <p:sp>
        <p:nvSpPr>
          <p:cNvPr id="3" name="Başlı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>
                <a:solidFill>
                  <a:srgbClr val="FFC000"/>
                </a:solidFill>
              </a:rPr>
              <a:t>Farabi</a:t>
            </a:r>
            <a:r>
              <a:rPr lang="tr-TR" dirty="0" smtClean="0">
                <a:solidFill>
                  <a:srgbClr val="FFC000"/>
                </a:solidFill>
              </a:rPr>
              <a:t> Değişim Programı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3475763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r-TR" sz="32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Times New Roman" pitchFamily="18" charset="0"/>
              </a:rPr>
              <a:t>FARABİ DEĞİŞİM OFİSİ</a:t>
            </a:r>
            <a:endParaRPr lang="tr-TR" sz="320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cs typeface="Times New Roman" pitchFamily="18" charset="0"/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683568" y="1484784"/>
            <a:ext cx="7499350" cy="3816424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İlan, başvuruların kabulü ve değerlendirilmesi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Teklif çağrısı hazırlama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Bütçelendirme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Raporlama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Dosyalama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İstatistiklerin tutulması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tr-T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cs typeface="Times New Roman" pitchFamily="18" charset="0"/>
              </a:rPr>
              <a:t>Mali hesapların tutulması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tr-TR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3348646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1 Başlık"/>
          <p:cNvSpPr txBox="1">
            <a:spLocks/>
          </p:cNvSpPr>
          <p:nvPr/>
        </p:nvSpPr>
        <p:spPr>
          <a:xfrm>
            <a:off x="539552" y="1484784"/>
            <a:ext cx="8604448" cy="4104456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>
              <a:buFont typeface="Arial" pitchFamily="34" charset="0"/>
              <a:buChar char="•"/>
            </a:pPr>
            <a:endParaRPr kumimoji="0" lang="tr-T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1 Başlık"/>
          <p:cNvSpPr txBox="1">
            <a:spLocks/>
          </p:cNvSpPr>
          <p:nvPr/>
        </p:nvSpPr>
        <p:spPr>
          <a:xfrm>
            <a:off x="214282" y="117230"/>
            <a:ext cx="8604448" cy="654936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tr-TR" sz="3200" b="1" dirty="0" smtClean="0"/>
              <a:t>Öğrenciler için Başvuru Koşulları nelerdir?</a:t>
            </a:r>
            <a:endParaRPr lang="tr-TR" sz="3200" dirty="0"/>
          </a:p>
        </p:txBody>
      </p:sp>
      <p:graphicFrame>
        <p:nvGraphicFramePr>
          <p:cNvPr id="7" name="6 Tablo"/>
          <p:cNvGraphicFramePr>
            <a:graphicFrameLocks noGrp="1"/>
          </p:cNvGraphicFramePr>
          <p:nvPr/>
        </p:nvGraphicFramePr>
        <p:xfrm>
          <a:off x="234460" y="785794"/>
          <a:ext cx="8715436" cy="4080217"/>
        </p:xfrm>
        <a:graphic>
          <a:graphicData uri="http://schemas.openxmlformats.org/drawingml/2006/table">
            <a:tbl>
              <a:tblPr/>
              <a:tblGrid>
                <a:gridCol w="1953459"/>
                <a:gridCol w="2339836"/>
                <a:gridCol w="2522999"/>
                <a:gridCol w="1899142"/>
              </a:tblGrid>
              <a:tr h="12348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32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Öğrenim Durumu</a:t>
                      </a:r>
                      <a:endParaRPr lang="tr-TR" sz="2000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32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Akademik</a:t>
                      </a:r>
                      <a:r>
                        <a:rPr lang="tr-TR" sz="3200" b="1" baseline="0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 Ortalama</a:t>
                      </a:r>
                      <a:endParaRPr lang="tr-TR" sz="2000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3200" b="1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Sınıf Düzeyi</a:t>
                      </a:r>
                      <a:endParaRPr lang="tr-TR" sz="2000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7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14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err="1">
                          <a:solidFill>
                            <a:schemeClr val="accent1"/>
                          </a:solidFill>
                          <a:latin typeface="+mj-lt"/>
                          <a:ea typeface="Calibri"/>
                          <a:cs typeface="Times New Roman"/>
                        </a:rPr>
                        <a:t>Önlisans</a:t>
                      </a:r>
                      <a:r>
                        <a:rPr lang="tr-TR" sz="2400" b="1" dirty="0">
                          <a:solidFill>
                            <a:schemeClr val="accent1"/>
                          </a:solidFill>
                          <a:latin typeface="+mj-lt"/>
                          <a:ea typeface="Calibri"/>
                          <a:cs typeface="Times New Roman"/>
                        </a:rPr>
                        <a:t>-Lisans</a:t>
                      </a:r>
                      <a:endParaRPr lang="tr-TR" sz="1600" b="1" dirty="0">
                        <a:solidFill>
                          <a:schemeClr val="accent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latin typeface="+mj-lt"/>
                        </a:rPr>
                        <a:t>100'lük sistemde </a:t>
                      </a:r>
                      <a:r>
                        <a:rPr lang="tr-TR" sz="2400" i="1" dirty="0" smtClean="0">
                          <a:latin typeface="+mj-lt"/>
                        </a:rPr>
                        <a:t>53</a:t>
                      </a:r>
                      <a:r>
                        <a:rPr lang="tr-TR" sz="2400" dirty="0" smtClean="0">
                          <a:latin typeface="+mj-lt"/>
                        </a:rPr>
                        <a:t>,</a:t>
                      </a:r>
                      <a:r>
                        <a:rPr lang="tr-TR" sz="2400" i="1" dirty="0" smtClean="0">
                          <a:latin typeface="+mj-lt"/>
                        </a:rPr>
                        <a:t>33</a:t>
                      </a:r>
                      <a:r>
                        <a:rPr lang="tr-TR" sz="2400" dirty="0" smtClean="0">
                          <a:latin typeface="+mj-lt"/>
                        </a:rPr>
                        <a:t>/</a:t>
                      </a:r>
                      <a:r>
                        <a:rPr lang="tr-TR" sz="2400" i="1" dirty="0" smtClean="0">
                          <a:latin typeface="+mj-lt"/>
                        </a:rPr>
                        <a:t>100</a:t>
                      </a:r>
                      <a:endParaRPr lang="tr-TR" sz="1600" i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latin typeface="+mj-lt"/>
                          <a:ea typeface="Calibri"/>
                          <a:cs typeface="Times New Roman"/>
                        </a:rPr>
                        <a:t>Birinci yılını tamamlayanlar</a:t>
                      </a:r>
                      <a:endParaRPr lang="tr-TR" sz="16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latin typeface="+mj-lt"/>
                          <a:ea typeface="Calibri"/>
                          <a:cs typeface="Times New Roman"/>
                        </a:rPr>
                        <a:t>İlk </a:t>
                      </a:r>
                      <a:r>
                        <a:rPr lang="tr-TR" sz="2400" dirty="0">
                          <a:latin typeface="+mj-lt"/>
                          <a:ea typeface="Calibri"/>
                          <a:cs typeface="Times New Roman"/>
                        </a:rPr>
                        <a:t>kez yararlanıyor olması</a:t>
                      </a:r>
                      <a:endParaRPr lang="tr-TR" sz="16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835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>
                          <a:solidFill>
                            <a:schemeClr val="accent1"/>
                          </a:solidFill>
                          <a:latin typeface="+mj-lt"/>
                          <a:ea typeface="Calibri"/>
                          <a:cs typeface="Times New Roman"/>
                        </a:rPr>
                        <a:t>Y.lisans-Doktora</a:t>
                      </a:r>
                      <a:endParaRPr lang="tr-TR" sz="1600" b="1" dirty="0">
                        <a:solidFill>
                          <a:schemeClr val="accent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>
                          <a:latin typeface="+mj-lt"/>
                        </a:rPr>
                        <a:t>100’lük sistemde </a:t>
                      </a:r>
                      <a:r>
                        <a:rPr lang="tr-TR" sz="2400" i="1" dirty="0" smtClean="0">
                          <a:latin typeface="+mj-lt"/>
                        </a:rPr>
                        <a:t>65/100 </a:t>
                      </a:r>
                      <a:endParaRPr lang="tr-TR" sz="1600" i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latin typeface="+mj-lt"/>
                          <a:ea typeface="Calibri"/>
                          <a:cs typeface="Times New Roman"/>
                        </a:rPr>
                        <a:t>İlk yarıyılını tamamlayanlar</a:t>
                      </a:r>
                      <a:endParaRPr lang="tr-TR" sz="16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1 İçerik Yer Tutucusu"/>
          <p:cNvSpPr txBox="1">
            <a:spLocks/>
          </p:cNvSpPr>
          <p:nvPr/>
        </p:nvSpPr>
        <p:spPr>
          <a:xfrm>
            <a:off x="428596" y="5072074"/>
            <a:ext cx="8229600" cy="1519068"/>
          </a:xfrm>
          <a:prstGeom prst="rect">
            <a:avLst/>
          </a:prstGeom>
        </p:spPr>
        <p:txBody>
          <a:bodyPr/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tr-T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Lisans programlarının</a:t>
            </a:r>
            <a:r>
              <a:rPr kumimoji="0" lang="tr-T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hazırlık ve birinci sınıfında okuyan öğrenciler,</a:t>
            </a:r>
            <a:endParaRPr kumimoji="0" lang="tr-TR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tr-T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Yüksek lisans ve doktora programlarının</a:t>
            </a:r>
            <a:r>
              <a:rPr kumimoji="0" lang="tr-T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hazırlık ve bilimsel hazırlık dönemleri okuyan öğrenciler,</a:t>
            </a:r>
            <a:endParaRPr kumimoji="0" lang="tr-TR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tr-T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Esas eğitime başladıkları ilk yarıyıl için bu programdan yararlanamazlar.</a:t>
            </a:r>
            <a:endParaRPr kumimoji="0" lang="tr-TR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tr-TR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017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4294967295"/>
          </p:nvPr>
        </p:nvSpPr>
        <p:spPr>
          <a:xfrm>
            <a:off x="251520" y="1000108"/>
            <a:ext cx="8892480" cy="5072098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</a:pPr>
            <a:r>
              <a:rPr lang="tr-TR" sz="2400" dirty="0" smtClean="0">
                <a:latin typeface="Arial" pitchFamily="34" charset="0"/>
                <a:cs typeface="Arial" pitchFamily="34" charset="0"/>
              </a:rPr>
              <a:t>Öğrencilerin tercihleri ve not ortalamaları dikkate alınarak kontenjanlara göre Farabi Kurum Koordinatörlüğünde </a:t>
            </a:r>
            <a:r>
              <a:rPr lang="tr-TR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ön değerlendirme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 yapılır ve internet sitesinden ilan edilir.</a:t>
            </a:r>
          </a:p>
          <a:p>
            <a:pPr lvl="0">
              <a:lnSpc>
                <a:spcPct val="150000"/>
              </a:lnSpc>
            </a:pPr>
            <a:r>
              <a:rPr lang="tr-TR" sz="2400" dirty="0" smtClean="0">
                <a:latin typeface="Arial" pitchFamily="34" charset="0"/>
                <a:cs typeface="Arial" pitchFamily="34" charset="0"/>
              </a:rPr>
              <a:t>Ön değerlendirme sonuçları anlaşmalı </a:t>
            </a:r>
            <a:r>
              <a:rPr lang="tr-TR" sz="2400" dirty="0" smtClean="0"/>
              <a:t>Ü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niversitelerin Farabi Kurum Koordinatörlüğüne gönderilir</a:t>
            </a:r>
          </a:p>
          <a:p>
            <a:pPr lvl="0">
              <a:lnSpc>
                <a:spcPct val="150000"/>
              </a:lnSpc>
            </a:pPr>
            <a:r>
              <a:rPr lang="tr-TR" sz="2400" dirty="0" smtClean="0">
                <a:latin typeface="Arial" pitchFamily="34" charset="0"/>
                <a:cs typeface="Arial" pitchFamily="34" charset="0"/>
              </a:rPr>
              <a:t>Anlaşmalı Üniversiteler kontenjan ve not ortalamalarına göre </a:t>
            </a:r>
            <a:r>
              <a:rPr lang="tr-TR" sz="2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(bölüm veya programların görüşleri doğrultusunda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) son değerlendirme yapar ve </a:t>
            </a:r>
            <a:r>
              <a:rPr lang="tr-TR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asil liste </a:t>
            </a:r>
            <a:r>
              <a:rPr lang="tr-TR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yi</a:t>
            </a:r>
            <a:r>
              <a:rPr lang="tr-TR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tr-TR" sz="2400" dirty="0" smtClean="0">
                <a:latin typeface="Arial" pitchFamily="34" charset="0"/>
                <a:cs typeface="Arial" pitchFamily="34" charset="0"/>
              </a:rPr>
              <a:t>internet sitelerinde ilan eder.</a:t>
            </a:r>
          </a:p>
          <a:p>
            <a:pPr>
              <a:lnSpc>
                <a:spcPct val="150000"/>
              </a:lnSpc>
              <a:buNone/>
            </a:pPr>
            <a:endParaRPr lang="en-GB" sz="2400" b="1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1 Başlık"/>
          <p:cNvSpPr txBox="1">
            <a:spLocks/>
          </p:cNvSpPr>
          <p:nvPr/>
        </p:nvSpPr>
        <p:spPr>
          <a:xfrm>
            <a:off x="539552" y="1484784"/>
            <a:ext cx="8604448" cy="4104456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>
              <a:buFont typeface="Arial" pitchFamily="34" charset="0"/>
              <a:buChar char="•"/>
            </a:pPr>
            <a:endParaRPr kumimoji="0" lang="tr-T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1 Başlık"/>
          <p:cNvSpPr txBox="1">
            <a:spLocks/>
          </p:cNvSpPr>
          <p:nvPr/>
        </p:nvSpPr>
        <p:spPr>
          <a:xfrm>
            <a:off x="251520" y="116632"/>
            <a:ext cx="8892480" cy="1097790"/>
          </a:xfrm>
          <a:prstGeom prst="rect">
            <a:avLst/>
          </a:prstGeom>
        </p:spPr>
        <p:txBody>
          <a:bodyPr vert="horz" rtlCol="0" anchor="ctr">
            <a:noAutofit/>
          </a:bodyPr>
          <a:lstStyle/>
          <a:p>
            <a:r>
              <a:rPr lang="tr-TR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Değerlendirme Nasıl Yapılmaktadır ?</a:t>
            </a:r>
            <a:endParaRPr lang="tr-TR" sz="3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695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352928" cy="706090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tr-TR" sz="2800" dirty="0">
                <a:solidFill>
                  <a:srgbClr val="FFFF00"/>
                </a:solidFill>
                <a:effectLst/>
                <a:latin typeface="Aharoni" pitchFamily="2" charset="-79"/>
                <a:ea typeface="+mn-ea"/>
                <a:cs typeface="Aharoni" pitchFamily="2" charset="-79"/>
              </a:rPr>
              <a:t>Değerlendirme Sonrası Neler Yapılması gerekmektedir? </a:t>
            </a:r>
            <a:br>
              <a:rPr lang="tr-TR" sz="2800" dirty="0">
                <a:solidFill>
                  <a:srgbClr val="FFFF00"/>
                </a:solidFill>
                <a:effectLst/>
                <a:latin typeface="Aharoni" pitchFamily="2" charset="-79"/>
                <a:ea typeface="+mn-ea"/>
                <a:cs typeface="Aharoni" pitchFamily="2" charset="-79"/>
              </a:rPr>
            </a:br>
            <a:endParaRPr lang="tr-TR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2 İçerik Yer Tutucusu"/>
          <p:cNvSpPr txBox="1">
            <a:spLocks/>
          </p:cNvSpPr>
          <p:nvPr/>
        </p:nvSpPr>
        <p:spPr>
          <a:xfrm>
            <a:off x="179512" y="1412776"/>
            <a:ext cx="8712968" cy="4536504"/>
          </a:xfrm>
          <a:prstGeom prst="rect">
            <a:avLst/>
          </a:prstGeom>
        </p:spPr>
        <p:txBody>
          <a:bodyPr vert="horz">
            <a:no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lnSpc>
                <a:spcPct val="150000"/>
              </a:lnSpc>
            </a:pPr>
            <a:r>
              <a:rPr lang="tr-TR" sz="2400" dirty="0" smtClean="0">
                <a:latin typeface="Arial" pitchFamily="34" charset="0"/>
                <a:cs typeface="Arial" pitchFamily="34" charset="0"/>
              </a:rPr>
              <a:t>Başvurusu kabul edilen öğrenciler bölüm koordinatörleri ile birlikte doldurulan öğrenim protokolü, öğrenci bilgi formu, öğrenci yükümlülük sözleşmesi ve diğer istenen belgeleri doldurarak Farabi Kurum Koordinatörlüğüne teslim eder.</a:t>
            </a:r>
          </a:p>
          <a:p>
            <a:pPr>
              <a:lnSpc>
                <a:spcPct val="150000"/>
              </a:lnSpc>
            </a:pPr>
            <a:r>
              <a:rPr lang="tr-TR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Öğrenciler kendi Üniversitesine öğrenim göreceği döneme ait boş kayıt yaptırır. </a:t>
            </a:r>
          </a:p>
        </p:txBody>
      </p:sp>
    </p:spTree>
    <p:extLst>
      <p:ext uri="{BB962C8B-B14F-4D97-AF65-F5344CB8AC3E}">
        <p14:creationId xmlns:p14="http://schemas.microsoft.com/office/powerpoint/2010/main" xmlns="" val="1167839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2 İçerik Yer Tutucusu"/>
          <p:cNvSpPr txBox="1">
            <a:spLocks/>
          </p:cNvSpPr>
          <p:nvPr/>
        </p:nvSpPr>
        <p:spPr>
          <a:xfrm>
            <a:off x="395536" y="1052736"/>
            <a:ext cx="8229600" cy="4104456"/>
          </a:xfrm>
          <a:prstGeom prst="rect">
            <a:avLst/>
          </a:prstGeom>
        </p:spPr>
        <p:txBody>
          <a:bodyPr/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just">
              <a:buFont typeface="Arial" charset="0"/>
              <a:buNone/>
            </a:pPr>
            <a:r>
              <a:rPr lang="tr-TR" dirty="0" smtClean="0"/>
              <a:t>	</a:t>
            </a:r>
            <a:r>
              <a:rPr lang="tr-TR" b="1" u="sng" dirty="0" smtClean="0">
                <a:latin typeface="Times New Roman" pitchFamily="18" charset="0"/>
                <a:cs typeface="Times New Roman" pitchFamily="18" charset="0"/>
              </a:rPr>
              <a:t>Öğrenim Protokolü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, bölüm başkanı veya onun görevlendirdiği bölüm koordinatörü danışmanlığında öğrenci tarafından hazırlanan ve değişimi gerçekleştiren yükseköğretim kurumlarının yetkilileri tarafından onaylanan bir belgedir.</a:t>
            </a:r>
          </a:p>
          <a:p>
            <a:pPr algn="just">
              <a:buFont typeface="Arial" charset="0"/>
              <a:buNone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  Farabi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öğrencisinin gideceği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Üniversiteden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alacağı derslerle öğrenim gördüğü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Üniversitedeki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derslere karşılık getirilen bir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formdur.</a:t>
            </a:r>
          </a:p>
        </p:txBody>
      </p:sp>
    </p:spTree>
    <p:extLst>
      <p:ext uri="{BB962C8B-B14F-4D97-AF65-F5344CB8AC3E}">
        <p14:creationId xmlns:p14="http://schemas.microsoft.com/office/powerpoint/2010/main" xmlns="" val="118198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98663" y="0"/>
            <a:ext cx="51450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7234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Öğrenim Protokolü nasıl doldurulur? </a:t>
            </a:r>
          </a:p>
        </p:txBody>
      </p:sp>
      <p:sp>
        <p:nvSpPr>
          <p:cNvPr id="3" name="Dikdörtgen 2"/>
          <p:cNvSpPr/>
          <p:nvPr/>
        </p:nvSpPr>
        <p:spPr>
          <a:xfrm>
            <a:off x="539552" y="1916832"/>
            <a:ext cx="80648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</a:rPr>
              <a:t>Öğrenim Protokolünü zorunlu haller dışında her yarıyıl için 3’er nüsha olarak (tüm imzalar tamamlandıktan sonra ikisi gönderen Üniversitede biri de gideceği Üniversitede bulunmak üzere) ayrı ayrı hazırlanır. </a:t>
            </a:r>
            <a:endParaRPr kumimoji="0" lang="tr-TR" sz="18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0972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tr-TR" sz="2800" b="1" dirty="0" smtClean="0">
                <a:solidFill>
                  <a:schemeClr val="hlink"/>
                </a:solidFill>
              </a:rPr>
              <a:t>Öğrenim protokolünde yer alan alınacak-sayılacak dersler neyi ifade ediyor?</a:t>
            </a:r>
            <a:r>
              <a:rPr lang="tr-TR" sz="2800" dirty="0" smtClean="0"/>
              <a:t> </a:t>
            </a:r>
          </a:p>
        </p:txBody>
      </p:sp>
      <p:sp>
        <p:nvSpPr>
          <p:cNvPr id="18434" name="Rectangle 3"/>
          <p:cNvSpPr>
            <a:spLocks noGrp="1"/>
          </p:cNvSpPr>
          <p:nvPr>
            <p:ph type="body" idx="4294967295"/>
          </p:nvPr>
        </p:nvSpPr>
        <p:spPr>
          <a:xfrm>
            <a:off x="0" y="1481138"/>
            <a:ext cx="8229600" cy="4525962"/>
          </a:xfrm>
        </p:spPr>
        <p:txBody>
          <a:bodyPr>
            <a:normAutofit/>
          </a:bodyPr>
          <a:lstStyle/>
          <a:p>
            <a:pPr eaLnBrk="1" hangingPunct="1"/>
            <a:r>
              <a:rPr lang="tr-TR" sz="3200" dirty="0" smtClean="0">
                <a:solidFill>
                  <a:srgbClr val="FFFF00"/>
                </a:solidFill>
              </a:rPr>
              <a:t>Alınacak dersler </a:t>
            </a:r>
            <a:r>
              <a:rPr lang="tr-TR" sz="3200" dirty="0" smtClean="0"/>
              <a:t>kabul eden Üniversitede Farabi öğrenciliğin süresi boyunca alacağın dersleri, </a:t>
            </a:r>
            <a:r>
              <a:rPr lang="tr-TR" sz="3200" dirty="0" smtClean="0">
                <a:solidFill>
                  <a:srgbClr val="FFFF00"/>
                </a:solidFill>
              </a:rPr>
              <a:t>sayılacak dersler</a:t>
            </a:r>
            <a:r>
              <a:rPr lang="tr-TR" sz="3200" dirty="0" smtClean="0"/>
              <a:t> ise gönderen Üniversitede almakla yükümlü olduğu dersleri ifade eder. </a:t>
            </a:r>
          </a:p>
          <a:p>
            <a:r>
              <a:rPr lang="tr-TR" sz="3200" dirty="0">
                <a:latin typeface="Times New Roman" pitchFamily="18" charset="0"/>
                <a:cs typeface="Times New Roman" pitchFamily="18" charset="0"/>
              </a:rPr>
              <a:t>Tüm derslerde krediler belirtilmek </a:t>
            </a:r>
            <a:r>
              <a:rPr lang="tr-TR" sz="3200" b="1" u="sng" dirty="0">
                <a:latin typeface="Times New Roman" pitchFamily="18" charset="0"/>
                <a:cs typeface="Times New Roman" pitchFamily="18" charset="0"/>
              </a:rPr>
              <a:t>zorundadır.</a:t>
            </a:r>
          </a:p>
          <a:p>
            <a:pPr eaLnBrk="1" hangingPunct="1"/>
            <a:endParaRPr lang="tr-TR" sz="3200" dirty="0" smtClean="0"/>
          </a:p>
        </p:txBody>
      </p:sp>
    </p:spTree>
    <p:extLst>
      <p:ext uri="{BB962C8B-B14F-4D97-AF65-F5344CB8AC3E}">
        <p14:creationId xmlns:p14="http://schemas.microsoft.com/office/powerpoint/2010/main" xmlns="" val="2970552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214282" y="980728"/>
            <a:ext cx="8786874" cy="4536504"/>
          </a:xfrm>
        </p:spPr>
        <p:txBody>
          <a:bodyPr>
            <a:normAutofit fontScale="90000"/>
          </a:bodyPr>
          <a:lstStyle/>
          <a:p>
            <a:r>
              <a:rPr lang="tr-TR" dirty="0">
                <a:solidFill>
                  <a:schemeClr val="tx1"/>
                </a:solidFill>
              </a:rPr>
              <a:t>Gönderen üniversitede </a:t>
            </a:r>
            <a:r>
              <a:rPr lang="tr-TR" dirty="0" smtClean="0">
                <a:solidFill>
                  <a:schemeClr val="tx1"/>
                </a:solidFill>
              </a:rPr>
              <a:t>bir </a:t>
            </a:r>
            <a:r>
              <a:rPr lang="tr-TR" dirty="0">
                <a:solidFill>
                  <a:schemeClr val="tx1"/>
                </a:solidFill>
              </a:rPr>
              <a:t>dönem/ bir yılda kaç kredi </a:t>
            </a:r>
            <a:r>
              <a:rPr lang="tr-TR" dirty="0" smtClean="0">
                <a:solidFill>
                  <a:schemeClr val="tx1"/>
                </a:solidFill>
              </a:rPr>
              <a:t>almak </a:t>
            </a:r>
            <a:r>
              <a:rPr lang="tr-TR" dirty="0">
                <a:solidFill>
                  <a:schemeClr val="tx1"/>
                </a:solidFill>
              </a:rPr>
              <a:t>gerekiyorsa en az o kredi karşılığı kadar “sayılacak ders” almak </a:t>
            </a:r>
            <a:r>
              <a:rPr lang="tr-TR" dirty="0" smtClean="0">
                <a:solidFill>
                  <a:schemeClr val="tx1"/>
                </a:solidFill>
              </a:rPr>
              <a:t>zorunludur. </a:t>
            </a:r>
            <a:br>
              <a:rPr lang="tr-TR" dirty="0" smtClean="0">
                <a:solidFill>
                  <a:schemeClr val="tx1"/>
                </a:solidFill>
              </a:rPr>
            </a:br>
            <a:r>
              <a:rPr lang="tr-TR" dirty="0" smtClean="0">
                <a:solidFill>
                  <a:schemeClr val="tx1"/>
                </a:solidFill>
              </a:rPr>
              <a:t/>
            </a:r>
            <a:br>
              <a:rPr lang="tr-TR" dirty="0" smtClean="0">
                <a:solidFill>
                  <a:schemeClr val="tx1"/>
                </a:solidFill>
              </a:rPr>
            </a:br>
            <a:r>
              <a:rPr lang="tr-TR" dirty="0" smtClean="0">
                <a:solidFill>
                  <a:schemeClr val="tx1"/>
                </a:solidFill>
              </a:rPr>
              <a:t>* </a:t>
            </a:r>
            <a:r>
              <a:rPr lang="tr-TR" sz="3800" dirty="0" smtClean="0">
                <a:solidFill>
                  <a:schemeClr val="tx1"/>
                </a:solidFill>
              </a:rPr>
              <a:t>Aksi </a:t>
            </a:r>
            <a:r>
              <a:rPr lang="tr-TR" sz="3800" dirty="0">
                <a:solidFill>
                  <a:schemeClr val="tx1"/>
                </a:solidFill>
              </a:rPr>
              <a:t>takdirde eksik krediden </a:t>
            </a:r>
            <a:r>
              <a:rPr lang="tr-TR" sz="3800" dirty="0" smtClean="0">
                <a:solidFill>
                  <a:schemeClr val="tx1"/>
                </a:solidFill>
              </a:rPr>
              <a:t>dolayı öğrenim protokolü imzalanmaz,  öğrenci Farabi Değişimi ile gitmek istediği Üniversiteye gönderilmez Dikkat!!! </a:t>
            </a:r>
            <a:r>
              <a:rPr lang="tr-TR" dirty="0">
                <a:solidFill>
                  <a:schemeClr val="tx1"/>
                </a:solidFill>
              </a:rPr>
              <a:t/>
            </a:r>
            <a:br>
              <a:rPr lang="tr-TR" dirty="0">
                <a:solidFill>
                  <a:schemeClr val="tx1"/>
                </a:solidFill>
              </a:rPr>
            </a:br>
            <a:endParaRPr lang="tr-T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1208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11 Tablo"/>
          <p:cNvGraphicFramePr>
            <a:graphicFrameLocks noGrp="1"/>
          </p:cNvGraphicFramePr>
          <p:nvPr/>
        </p:nvGraphicFramePr>
        <p:xfrm>
          <a:off x="0" y="214313"/>
          <a:ext cx="9144000" cy="911352"/>
        </p:xfrm>
        <a:graphic>
          <a:graphicData uri="http://schemas.openxmlformats.org/drawingml/2006/table">
            <a:tbl>
              <a:tblPr/>
              <a:tblGrid>
                <a:gridCol w="2492375"/>
                <a:gridCol w="3883025"/>
                <a:gridCol w="2768600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SİİRT ÜNİVERSİTESİ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/ ….... AKADEMİK YILI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DÖNEMİ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5607" name="Resim 2" descr="farabi_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39050" y="0"/>
            <a:ext cx="150495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sp>
        <p:nvSpPr>
          <p:cNvPr id="25609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899592" y="1412776"/>
          <a:ext cx="7776864" cy="4907280"/>
        </p:xfrm>
        <a:graphic>
          <a:graphicData uri="http://schemas.openxmlformats.org/drawingml/2006/table">
            <a:tbl>
              <a:tblPr/>
              <a:tblGrid>
                <a:gridCol w="514241"/>
                <a:gridCol w="1069935"/>
                <a:gridCol w="1584176"/>
                <a:gridCol w="876114"/>
                <a:gridCol w="1428142"/>
                <a:gridCol w="1368152"/>
                <a:gridCol w="936104"/>
              </a:tblGrid>
              <a:tr h="12336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Gidilen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Alınacak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Gönderen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Sayılacak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0093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GİDİLEN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ÜNİVERSİTEDE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ALACAĞI</a:t>
                      </a:r>
                      <a:r>
                        <a:rPr lang="tr-TR" sz="2000" b="1" baseline="0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baseline="0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(En az Sayılacak Derslerin kredisi kadar)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3200" b="1" dirty="0" smtClean="0">
                          <a:solidFill>
                            <a:srgbClr val="0070C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EN AZ 19 KREDİ</a:t>
                      </a:r>
                      <a:endParaRPr lang="tr-TR" sz="3200" b="1" dirty="0">
                        <a:solidFill>
                          <a:srgbClr val="0070C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GÖNDEREN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ÜNİVERSİTEDE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SAYILACAK</a:t>
                      </a:r>
                      <a:r>
                        <a:rPr lang="tr-TR" sz="2000" b="1" baseline="0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tr-TR" sz="20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4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19 kredi (30</a:t>
                      </a:r>
                      <a:r>
                        <a:rPr lang="tr-TR" sz="2400" b="1" baseline="0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 ECTS/AKTS)</a:t>
                      </a:r>
                      <a:endParaRPr lang="tr-TR" sz="24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4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5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7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8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9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10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5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093915"/>
          </a:xfrm>
        </p:spPr>
        <p:txBody>
          <a:bodyPr>
            <a:normAutofit fontScale="92500" lnSpcReduction="20000"/>
          </a:bodyPr>
          <a:lstStyle/>
          <a:p>
            <a:pPr algn="ctr">
              <a:lnSpc>
                <a:spcPct val="150000"/>
              </a:lnSpc>
              <a:buNone/>
            </a:pPr>
            <a:endParaRPr lang="tr-TR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96646" indent="-514350">
              <a:lnSpc>
                <a:spcPct val="150000"/>
              </a:lnSpc>
              <a:buNone/>
            </a:pPr>
            <a:r>
              <a:rPr lang="tr-TR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Öğrenim Protokolünde dersler eşleşmelidir.</a:t>
            </a:r>
          </a:p>
          <a:p>
            <a:pPr marL="596646" indent="-514350">
              <a:lnSpc>
                <a:spcPct val="150000"/>
              </a:lnSpc>
              <a:buNone/>
            </a:pPr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pPr marL="596646" indent="-514350">
              <a:lnSpc>
                <a:spcPct val="150000"/>
              </a:lnSpc>
              <a:buNone/>
            </a:pPr>
            <a:r>
              <a:rPr lang="tr-TR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Bir dersten kalınca, hangi ders veya derslerin alınacağı</a:t>
            </a:r>
          </a:p>
          <a:p>
            <a:pPr marL="596646" indent="-514350">
              <a:lnSpc>
                <a:spcPct val="150000"/>
              </a:lnSpc>
              <a:buNone/>
            </a:pPr>
            <a:r>
              <a:rPr lang="tr-TR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Bir dersten geçince, hangi ders veya derslerden geçmiş sayılacağı</a:t>
            </a:r>
          </a:p>
          <a:p>
            <a:pPr marL="596646" indent="-514350" algn="r">
              <a:lnSpc>
                <a:spcPct val="150000"/>
              </a:lnSpc>
              <a:buNone/>
            </a:pP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Öğrenim Protokolünde açık olarak belirtilmelidir.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1 Başlık"/>
          <p:cNvSpPr txBox="1">
            <a:spLocks/>
          </p:cNvSpPr>
          <p:nvPr/>
        </p:nvSpPr>
        <p:spPr>
          <a:xfrm>
            <a:off x="1500166" y="357166"/>
            <a:ext cx="6168178" cy="1271634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tr-TR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ÖNEMLİ!!!!!</a:t>
            </a:r>
            <a:endParaRPr lang="tr-TR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3 Resim" descr="untitl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88640"/>
            <a:ext cx="2088232" cy="1927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750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 6"/>
          <p:cNvGrpSpPr/>
          <p:nvPr/>
        </p:nvGrpSpPr>
        <p:grpSpPr>
          <a:xfrm>
            <a:off x="1979613" y="0"/>
            <a:ext cx="5976937" cy="6858000"/>
            <a:chOff x="1979613" y="0"/>
            <a:chExt cx="5976937" cy="6858000"/>
          </a:xfrm>
        </p:grpSpPr>
        <p:pic>
          <p:nvPicPr>
            <p:cNvPr id="3" name="Picture 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79613" y="0"/>
              <a:ext cx="5976937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" name="Metin kutusu 1"/>
            <p:cNvSpPr txBox="1"/>
            <p:nvPr/>
          </p:nvSpPr>
          <p:spPr>
            <a:xfrm>
              <a:off x="3203848" y="5253583"/>
              <a:ext cx="1656184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tr-TR" sz="1000" dirty="0"/>
            </a:p>
          </p:txBody>
        </p:sp>
        <p:sp>
          <p:nvSpPr>
            <p:cNvPr id="4" name="Metin kutusu 3"/>
            <p:cNvSpPr txBox="1"/>
            <p:nvPr/>
          </p:nvSpPr>
          <p:spPr>
            <a:xfrm>
              <a:off x="5868144" y="5220076"/>
              <a:ext cx="1656184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tr-TR" sz="1000" dirty="0"/>
            </a:p>
          </p:txBody>
        </p:sp>
        <p:sp>
          <p:nvSpPr>
            <p:cNvPr id="5" name="Metin kutusu 4"/>
            <p:cNvSpPr txBox="1"/>
            <p:nvPr/>
          </p:nvSpPr>
          <p:spPr>
            <a:xfrm>
              <a:off x="3059831" y="6309320"/>
              <a:ext cx="1908249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tr-TR" sz="1000" dirty="0"/>
            </a:p>
          </p:txBody>
        </p:sp>
        <p:sp>
          <p:nvSpPr>
            <p:cNvPr id="6" name="Metin kutusu 5"/>
            <p:cNvSpPr txBox="1"/>
            <p:nvPr/>
          </p:nvSpPr>
          <p:spPr>
            <a:xfrm>
              <a:off x="6084168" y="6294863"/>
              <a:ext cx="1656184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tr-TR" sz="10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539028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4 Resim" descr="farabi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9525" y="0"/>
            <a:ext cx="1514475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1 Başlık"/>
          <p:cNvSpPr txBox="1">
            <a:spLocks/>
          </p:cNvSpPr>
          <p:nvPr/>
        </p:nvSpPr>
        <p:spPr>
          <a:xfrm>
            <a:off x="1500166" y="357166"/>
            <a:ext cx="6168178" cy="71164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ÖĞRENİM PROTOKOLÜ</a:t>
            </a:r>
            <a:endParaRPr lang="tr-T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79388" y="1208088"/>
            <a:ext cx="8964612" cy="520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  <a:spcBef>
                <a:spcPts val="1200"/>
              </a:spcBef>
              <a:tabLst>
                <a:tab pos="269875" algn="l"/>
                <a:tab pos="1530350" algn="l"/>
              </a:tabLst>
              <a:defRPr/>
            </a:pPr>
            <a:r>
              <a:rPr lang="tr-TR" sz="2400" b="1" u="sng" dirty="0">
                <a:latin typeface="Comic Sans MS" pitchFamily="66" charset="0"/>
                <a:cs typeface="Times New Roman" pitchFamily="18" charset="0"/>
              </a:rPr>
              <a:t>Zorunlu durumlarda, Öğrenim Protokolü yıllık da yapılabilir</a:t>
            </a:r>
            <a:r>
              <a:rPr lang="tr-TR" sz="2400" b="1" dirty="0">
                <a:latin typeface="Comic Sans MS" pitchFamily="66" charset="0"/>
                <a:cs typeface="Times New Roman" pitchFamily="18" charset="0"/>
              </a:rPr>
              <a:t>.</a:t>
            </a:r>
          </a:p>
          <a:p>
            <a:pPr>
              <a:spcBef>
                <a:spcPts val="1200"/>
              </a:spcBef>
              <a:tabLst>
                <a:tab pos="269875" algn="l"/>
                <a:tab pos="1530350" algn="l"/>
              </a:tabLst>
              <a:defRPr/>
            </a:pPr>
            <a:endParaRPr lang="tr-TR" sz="1000" b="1" dirty="0">
              <a:latin typeface="Comic Sans MS" pitchFamily="66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1200"/>
              </a:spcBef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tabLst>
                <a:tab pos="269875" algn="l"/>
                <a:tab pos="1530350" algn="l"/>
              </a:tabLst>
              <a:defRPr/>
            </a:pPr>
            <a:endParaRPr lang="en-GB" sz="2400" dirty="0">
              <a:latin typeface="Arial" pitchFamily="34" charset="0"/>
              <a:cs typeface="+mn-cs"/>
            </a:endParaRPr>
          </a:p>
          <a:p>
            <a:pPr>
              <a:lnSpc>
                <a:spcPct val="150000"/>
              </a:lnSpc>
              <a:spcBef>
                <a:spcPts val="1200"/>
              </a:spcBef>
              <a:buClr>
                <a:schemeClr val="bg2">
                  <a:lumMod val="25000"/>
                </a:schemeClr>
              </a:buClr>
              <a:tabLst>
                <a:tab pos="269875" algn="l"/>
                <a:tab pos="1530350" algn="l"/>
              </a:tabLst>
              <a:defRPr/>
            </a:pPr>
            <a:endParaRPr lang="en-GB" sz="2400" dirty="0">
              <a:latin typeface="Arial" pitchFamily="34" charset="0"/>
              <a:cs typeface="+mn-cs"/>
            </a:endParaRPr>
          </a:p>
          <a:p>
            <a:pPr>
              <a:lnSpc>
                <a:spcPct val="150000"/>
              </a:lnSpc>
              <a:spcBef>
                <a:spcPts val="1200"/>
              </a:spcBef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tabLst>
                <a:tab pos="269875" algn="l"/>
                <a:tab pos="1530350" algn="l"/>
              </a:tabLst>
              <a:defRPr/>
            </a:pPr>
            <a:endParaRPr lang="en-GB" sz="2400" dirty="0">
              <a:latin typeface="Arial" pitchFamily="34" charset="0"/>
              <a:cs typeface="+mn-cs"/>
            </a:endParaRPr>
          </a:p>
          <a:p>
            <a:pPr>
              <a:lnSpc>
                <a:spcPct val="150000"/>
              </a:lnSpc>
              <a:spcBef>
                <a:spcPts val="1200"/>
              </a:spcBef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tabLst>
                <a:tab pos="269875" algn="l"/>
                <a:tab pos="1530350" algn="l"/>
              </a:tabLst>
              <a:defRPr/>
            </a:pPr>
            <a:endParaRPr lang="tr-TR" sz="2400" dirty="0">
              <a:latin typeface="Arial" pitchFamily="34" charset="0"/>
              <a:cs typeface="+mn-cs"/>
            </a:endParaRPr>
          </a:p>
          <a:p>
            <a:pPr>
              <a:lnSpc>
                <a:spcPct val="150000"/>
              </a:lnSpc>
              <a:spcBef>
                <a:spcPts val="1200"/>
              </a:spcBef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tabLst>
                <a:tab pos="269875" algn="l"/>
                <a:tab pos="1530350" algn="l"/>
              </a:tabLst>
              <a:defRPr/>
            </a:pPr>
            <a:endParaRPr lang="tr-TR" sz="2400" dirty="0">
              <a:latin typeface="Arial" pitchFamily="34" charset="0"/>
              <a:cs typeface="+mn-cs"/>
            </a:endParaRPr>
          </a:p>
          <a:p>
            <a:pPr>
              <a:lnSpc>
                <a:spcPct val="150000"/>
              </a:lnSpc>
              <a:spcBef>
                <a:spcPts val="1200"/>
              </a:spcBef>
              <a:buClr>
                <a:schemeClr val="bg2">
                  <a:lumMod val="25000"/>
                </a:schemeClr>
              </a:buClr>
              <a:buFont typeface="Arial" pitchFamily="34" charset="0"/>
              <a:buChar char="•"/>
              <a:tabLst>
                <a:tab pos="269875" algn="l"/>
                <a:tab pos="1530350" algn="l"/>
              </a:tabLst>
              <a:defRPr/>
            </a:pPr>
            <a:endParaRPr lang="tr-TR" sz="2400" dirty="0">
              <a:latin typeface="Arial" pitchFamily="34" charset="0"/>
              <a:cs typeface="+mn-cs"/>
            </a:endParaRPr>
          </a:p>
        </p:txBody>
      </p:sp>
      <p:sp>
        <p:nvSpPr>
          <p:cNvPr id="8" name="6 Akış Çizelgesi: İşlem"/>
          <p:cNvSpPr/>
          <p:nvPr/>
        </p:nvSpPr>
        <p:spPr>
          <a:xfrm>
            <a:off x="1619250" y="2349500"/>
            <a:ext cx="4176713" cy="466725"/>
          </a:xfrm>
          <a:prstGeom prst="flowChartProces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Yıllık program uygulayan birimler</a:t>
            </a:r>
          </a:p>
        </p:txBody>
      </p:sp>
      <p:sp>
        <p:nvSpPr>
          <p:cNvPr id="9" name="6 Akış Çizelgesi: İşlem"/>
          <p:cNvSpPr/>
          <p:nvPr/>
        </p:nvSpPr>
        <p:spPr>
          <a:xfrm>
            <a:off x="611188" y="3357563"/>
            <a:ext cx="6318250" cy="428625"/>
          </a:xfrm>
          <a:prstGeom prst="flowChartProces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Güz/Bahar yarıyıllarında derslerin karşılıklı örtüşmesi</a:t>
            </a:r>
          </a:p>
        </p:txBody>
      </p:sp>
      <p:sp>
        <p:nvSpPr>
          <p:cNvPr id="10" name="6 Akış Çizelgesi: İşlem"/>
          <p:cNvSpPr/>
          <p:nvPr/>
        </p:nvSpPr>
        <p:spPr>
          <a:xfrm>
            <a:off x="1116013" y="4365625"/>
            <a:ext cx="7343775" cy="684213"/>
          </a:xfrm>
          <a:prstGeom prst="flowChartProces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tr-T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 dönemlik fazla kredili bir dersin, gidilen üniversitede 2 döneme yayılmış olması (veya tersi)</a:t>
            </a:r>
          </a:p>
        </p:txBody>
      </p:sp>
      <p:sp>
        <p:nvSpPr>
          <p:cNvPr id="11" name="6 Akış Çizelgesi: İşlem"/>
          <p:cNvSpPr/>
          <p:nvPr/>
        </p:nvSpPr>
        <p:spPr>
          <a:xfrm>
            <a:off x="2051050" y="5516563"/>
            <a:ext cx="6769100" cy="468312"/>
          </a:xfrm>
          <a:prstGeom prst="flowChartProces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I.Dönem 1 kredi eksik, II.Dönem 1 kredi fazla (veya tersi)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25118835"/>
              </p:ext>
            </p:extLst>
          </p:nvPr>
        </p:nvGraphicFramePr>
        <p:xfrm>
          <a:off x="899592" y="836712"/>
          <a:ext cx="7776864" cy="4907280"/>
        </p:xfrm>
        <a:graphic>
          <a:graphicData uri="http://schemas.openxmlformats.org/drawingml/2006/table">
            <a:tbl>
              <a:tblPr/>
              <a:tblGrid>
                <a:gridCol w="514241"/>
                <a:gridCol w="853911"/>
                <a:gridCol w="1800200"/>
                <a:gridCol w="876114"/>
                <a:gridCol w="924086"/>
                <a:gridCol w="2088232"/>
                <a:gridCol w="720080"/>
              </a:tblGrid>
              <a:tr h="12336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Gidilen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Alınacak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Gönderen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Sayılacak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0093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noProof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Analitik  Kimya</a:t>
                      </a:r>
                      <a:endParaRPr lang="tr-TR" sz="2000" b="1" noProof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4</a:t>
                      </a:r>
                      <a:endParaRPr lang="tr-TR" sz="2000" b="1" noProof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noProof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600" b="1" noProof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Analitik Kimya</a:t>
                      </a:r>
                      <a:endParaRPr lang="tr-TR" sz="2000" b="1" noProof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600" b="1" noProof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tr-TR" sz="2000" b="1" noProof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noProof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Elektroanalitik</a:t>
                      </a:r>
                      <a:endParaRPr lang="tr-TR" sz="2000" b="1" noProof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noProof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noProof="0">
                        <a:solidFill>
                          <a:srgbClr val="0070C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noProof="0" smtClean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Fizikokimya</a:t>
                      </a:r>
                      <a:endParaRPr lang="tr-TR" sz="2000" b="1" noProof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noProof="0" dirty="0" smtClean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dirty="0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tr-TR" sz="2000" b="1" noProof="0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noProof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Fizikokimya</a:t>
                      </a:r>
                      <a:endParaRPr lang="tr-TR" sz="2000" b="1" noProof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solidFill>
                            <a:srgbClr val="0070C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4</a:t>
                      </a:r>
                      <a:endParaRPr lang="tr-TR" sz="2000" b="1" noProof="0">
                        <a:solidFill>
                          <a:srgbClr val="0070C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4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noProof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Korozyon</a:t>
                      </a:r>
                      <a:endParaRPr lang="tr-TR" sz="2000" b="1" noProof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dirty="0" smtClean="0">
                          <a:solidFill>
                            <a:srgbClr val="0070C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noProof="0" dirty="0">
                        <a:solidFill>
                          <a:srgbClr val="0070C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5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NOT?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7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AĞIRLIKLI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8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ORTALAMA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9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10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5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12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12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17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kutusu"/>
          <p:cNvSpPr txBox="1"/>
          <p:nvPr/>
        </p:nvSpPr>
        <p:spPr>
          <a:xfrm>
            <a:off x="395536" y="980728"/>
            <a:ext cx="8424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dirty="0" smtClean="0">
                <a:solidFill>
                  <a:schemeClr val="accent1"/>
                </a:solidFill>
              </a:rPr>
              <a:t>Ekle Sil İşlemleri için yapılması gerekenler</a:t>
            </a:r>
            <a:endParaRPr lang="tr-TR" sz="3200" dirty="0">
              <a:solidFill>
                <a:schemeClr val="accent1"/>
              </a:solidFill>
            </a:endParaRPr>
          </a:p>
        </p:txBody>
      </p:sp>
      <p:pic>
        <p:nvPicPr>
          <p:cNvPr id="5" name="4 Resim" descr="Ekran Alıntısı6.JPG"/>
          <p:cNvPicPr>
            <a:picLocks noChangeAspect="1"/>
          </p:cNvPicPr>
          <p:nvPr/>
        </p:nvPicPr>
        <p:blipFill>
          <a:blip r:embed="rId2" cstate="print"/>
          <a:srcRect b="71857"/>
          <a:stretch>
            <a:fillRect/>
          </a:stretch>
        </p:blipFill>
        <p:spPr>
          <a:xfrm>
            <a:off x="323528" y="1556792"/>
            <a:ext cx="8344651" cy="1512168"/>
          </a:xfrm>
          <a:prstGeom prst="rect">
            <a:avLst/>
          </a:prstGeom>
        </p:spPr>
      </p:pic>
      <p:pic>
        <p:nvPicPr>
          <p:cNvPr id="6" name="5 Resim" descr="Ekran Alıntısı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996952"/>
            <a:ext cx="8390341" cy="3285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717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1042988" y="1447800"/>
            <a:ext cx="7489825" cy="4800600"/>
          </a:xfrm>
        </p:spPr>
        <p:txBody>
          <a:bodyPr>
            <a:normAutofit/>
          </a:bodyPr>
          <a:lstStyle/>
          <a:p>
            <a:pPr marL="596646" indent="-514350" algn="ctr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tr-TR" sz="3000" dirty="0" smtClean="0">
                <a:latin typeface="Comic Sans MS" pitchFamily="66" charset="0"/>
              </a:rPr>
              <a:t>Öğrenim Protokolünde</a:t>
            </a:r>
          </a:p>
          <a:p>
            <a:pPr marL="596646" indent="-514350" algn="ctr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tr-TR" sz="3000" b="1" dirty="0" smtClean="0">
                <a:latin typeface="Comic Sans MS" pitchFamily="66" charset="0"/>
              </a:rPr>
              <a:t>“Sayılacak Dersler”</a:t>
            </a:r>
          </a:p>
          <a:p>
            <a:pPr marL="596646" indent="-514350" algn="ctr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tr-TR" sz="3000" dirty="0" smtClean="0">
                <a:latin typeface="Comic Sans MS" pitchFamily="66" charset="0"/>
              </a:rPr>
              <a:t>olarak yazılanlar, karşılığında Alınan Derslerden öğrencinin başarılı olması durumunda</a:t>
            </a:r>
            <a:r>
              <a:rPr lang="en-GB" sz="3000" dirty="0" smtClean="0">
                <a:latin typeface="Comic Sans MS" pitchFamily="66" charset="0"/>
              </a:rPr>
              <a:t>;</a:t>
            </a:r>
            <a:r>
              <a:rPr lang="tr-TR" sz="3000" dirty="0" smtClean="0">
                <a:latin typeface="Comic Sans MS" pitchFamily="66" charset="0"/>
              </a:rPr>
              <a:t> hiçbir koşulda, tekrarlanamaz.</a:t>
            </a:r>
            <a:endParaRPr lang="tr-TR" sz="3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7892" name="4 Resim" descr="farabi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9525" y="0"/>
            <a:ext cx="1514475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1 Başlık"/>
          <p:cNvSpPr txBox="1">
            <a:spLocks/>
          </p:cNvSpPr>
          <p:nvPr/>
        </p:nvSpPr>
        <p:spPr>
          <a:xfrm>
            <a:off x="1475656" y="260648"/>
            <a:ext cx="6192688" cy="954344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ÖĞRENİM PROTOKOLÜ</a:t>
            </a:r>
            <a:endParaRPr lang="tr-T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519113" y="1196975"/>
            <a:ext cx="8229600" cy="5043488"/>
          </a:xfrm>
        </p:spPr>
        <p:txBody>
          <a:bodyPr>
            <a:normAutofit fontScale="92500" lnSpcReduction="2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tr-TR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tr-TR" sz="1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tr-TR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r>
              <a:rPr lang="tr-TR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Sorunlar</a:t>
            </a:r>
            <a:endParaRPr lang="en-GB" sz="2800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96646" indent="-514350" fontAlgn="auto">
              <a:lnSpc>
                <a:spcPct val="150000"/>
              </a:lnSpc>
              <a:spcAft>
                <a:spcPts val="0"/>
              </a:spcAft>
              <a:buFont typeface="Wingdings 3"/>
              <a:buAutoNum type="arabicPeriod"/>
              <a:defRPr/>
            </a:pPr>
            <a:r>
              <a:rPr lang="tr-TR" sz="2800" b="1" dirty="0" smtClean="0">
                <a:latin typeface="DokChampa" pitchFamily="34" charset="-34"/>
                <a:cs typeface="DokChampa" pitchFamily="34" charset="-34"/>
              </a:rPr>
              <a:t>Derslerin denkliği açık değil</a:t>
            </a:r>
          </a:p>
          <a:p>
            <a:pPr marL="596646" indent="-514350" fontAlgn="auto">
              <a:lnSpc>
                <a:spcPct val="150000"/>
              </a:lnSpc>
              <a:spcAft>
                <a:spcPts val="0"/>
              </a:spcAft>
              <a:buFont typeface="Wingdings 3"/>
              <a:buAutoNum type="arabicPeriod"/>
              <a:defRPr/>
            </a:pPr>
            <a:r>
              <a:rPr lang="tr-TR" sz="2800" b="1" dirty="0" smtClean="0">
                <a:latin typeface="DokChampa" pitchFamily="34" charset="-34"/>
                <a:cs typeface="DokChampa" pitchFamily="34" charset="-34"/>
              </a:rPr>
              <a:t>Öğrencinin başarı oranını hesaplamak zor</a:t>
            </a:r>
          </a:p>
          <a:p>
            <a:pPr marL="596646" indent="-514350" fontAlgn="auto">
              <a:lnSpc>
                <a:spcPct val="150000"/>
              </a:lnSpc>
              <a:spcAft>
                <a:spcPts val="0"/>
              </a:spcAft>
              <a:buFont typeface="Wingdings 3"/>
              <a:buAutoNum type="arabicPeriod"/>
              <a:defRPr/>
            </a:pPr>
            <a:r>
              <a:rPr lang="tr-TR" sz="2800" b="1" dirty="0" smtClean="0">
                <a:latin typeface="DokChampa" pitchFamily="34" charset="-34"/>
                <a:cs typeface="DokChampa" pitchFamily="34" charset="-34"/>
              </a:rPr>
              <a:t>Bölüm Başkanı</a:t>
            </a:r>
            <a:r>
              <a:rPr lang="en-GB" sz="2800" b="1" dirty="0" smtClean="0">
                <a:latin typeface="DokChampa" pitchFamily="34" charset="-34"/>
                <a:cs typeface="DokChampa" pitchFamily="34" charset="-34"/>
              </a:rPr>
              <a:t> </a:t>
            </a:r>
            <a:r>
              <a:rPr lang="en-GB" sz="2000" b="1" dirty="0" smtClean="0">
                <a:latin typeface="DokChampa" pitchFamily="34" charset="-34"/>
                <a:cs typeface="DokChampa" pitchFamily="34" charset="-34"/>
              </a:rPr>
              <a:t>(2547/</a:t>
            </a:r>
            <a:r>
              <a:rPr lang="en-GB" sz="2000" b="1" dirty="0" err="1" smtClean="0">
                <a:latin typeface="DokChampa" pitchFamily="34" charset="-34"/>
                <a:cs typeface="DokChampa" pitchFamily="34" charset="-34"/>
              </a:rPr>
              <a:t>Madde</a:t>
            </a:r>
            <a:r>
              <a:rPr lang="en-GB" sz="2000" b="1" dirty="0" smtClean="0">
                <a:latin typeface="DokChampa" pitchFamily="34" charset="-34"/>
                <a:cs typeface="DokChampa" pitchFamily="34" charset="-34"/>
              </a:rPr>
              <a:t> 21)</a:t>
            </a:r>
            <a:endParaRPr lang="tr-TR" sz="2000" b="1" dirty="0" smtClean="0">
              <a:latin typeface="DokChampa" pitchFamily="34" charset="-34"/>
              <a:cs typeface="DokChampa" pitchFamily="34" charset="-34"/>
            </a:endParaRPr>
          </a:p>
          <a:p>
            <a:pPr marL="596646" indent="-514350" fontAlgn="auto">
              <a:lnSpc>
                <a:spcPct val="150000"/>
              </a:lnSpc>
              <a:spcAft>
                <a:spcPts val="0"/>
              </a:spcAft>
              <a:buFont typeface="Wingdings 3"/>
              <a:buAutoNum type="arabicPeriod"/>
              <a:defRPr/>
            </a:pPr>
            <a:r>
              <a:rPr lang="tr-TR" sz="2800" b="1" dirty="0" smtClean="0">
                <a:latin typeface="DokChampa" pitchFamily="34" charset="-34"/>
                <a:cs typeface="DokChampa" pitchFamily="34" charset="-34"/>
              </a:rPr>
              <a:t>Yetkili imzalar başka sayfada</a:t>
            </a:r>
          </a:p>
          <a:p>
            <a:pPr marL="596646" indent="-514350" fontAlgn="auto">
              <a:lnSpc>
                <a:spcPct val="150000"/>
              </a:lnSpc>
              <a:spcAft>
                <a:spcPts val="0"/>
              </a:spcAft>
              <a:buFont typeface="Wingdings 3"/>
              <a:buAutoNum type="arabicPeriod"/>
              <a:defRPr/>
            </a:pPr>
            <a:r>
              <a:rPr lang="tr-TR" sz="2800" b="1" dirty="0" smtClean="0">
                <a:latin typeface="DokChampa" pitchFamily="34" charset="-34"/>
                <a:cs typeface="DokChampa" pitchFamily="34" charset="-34"/>
              </a:rPr>
              <a:t>Yetkili imzaların Yönetmelik’e uygunluğu</a:t>
            </a:r>
            <a:endParaRPr lang="en-GB" sz="2800" b="1" dirty="0" smtClean="0">
              <a:latin typeface="DokChampa" pitchFamily="34" charset="-34"/>
              <a:cs typeface="DokChampa" pitchFamily="34" charset="-34"/>
            </a:endParaRPr>
          </a:p>
          <a:p>
            <a:pPr marL="596646" indent="-514350" algn="r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en-GB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(</a:t>
            </a:r>
            <a:r>
              <a:rPr lang="en-GB" sz="2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Öğrenci</a:t>
            </a:r>
            <a:r>
              <a:rPr lang="en-GB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/</a:t>
            </a:r>
            <a:r>
              <a:rPr lang="en-GB" sz="22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Bölüm</a:t>
            </a:r>
            <a:r>
              <a:rPr lang="en-GB" sz="2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 </a:t>
            </a:r>
            <a:r>
              <a:rPr lang="en-GB" sz="22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Başkanı</a:t>
            </a:r>
            <a:r>
              <a:rPr lang="en-GB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/</a:t>
            </a:r>
            <a:r>
              <a:rPr lang="en-GB" sz="2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Üst</a:t>
            </a:r>
            <a:r>
              <a:rPr lang="en-GB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 </a:t>
            </a:r>
            <a:r>
              <a:rPr lang="en-GB" sz="2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Yönetici</a:t>
            </a:r>
            <a:r>
              <a:rPr lang="en-GB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 </a:t>
            </a:r>
            <a:r>
              <a:rPr lang="en-GB" sz="2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veya</a:t>
            </a:r>
            <a:r>
              <a:rPr lang="en-GB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 </a:t>
            </a:r>
            <a:r>
              <a:rPr lang="en-GB" sz="2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Farabi</a:t>
            </a:r>
            <a:r>
              <a:rPr lang="en-GB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 </a:t>
            </a:r>
            <a:r>
              <a:rPr lang="en-GB" sz="2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Koordinatörü</a:t>
            </a:r>
            <a:r>
              <a:rPr lang="en-GB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okChampa" pitchFamily="34" charset="-34"/>
                <a:cs typeface="DokChampa" pitchFamily="34" charset="-34"/>
              </a:rPr>
              <a:t>)</a:t>
            </a:r>
          </a:p>
          <a:p>
            <a:pPr marL="596646" indent="-514350" algn="r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r>
              <a:rPr lang="en-GB" sz="2200" b="1" dirty="0" err="1" smtClean="0">
                <a:solidFill>
                  <a:srgbClr val="FF0000"/>
                </a:solidFill>
                <a:latin typeface="DokChampa" pitchFamily="34" charset="-34"/>
                <a:cs typeface="DokChampa" pitchFamily="34" charset="-34"/>
              </a:rPr>
              <a:t>Madde</a:t>
            </a:r>
            <a:r>
              <a:rPr lang="en-GB" sz="2200" b="1" dirty="0" smtClean="0">
                <a:solidFill>
                  <a:srgbClr val="FF0000"/>
                </a:solidFill>
                <a:latin typeface="DokChampa" pitchFamily="34" charset="-34"/>
                <a:cs typeface="DokChampa" pitchFamily="34" charset="-34"/>
              </a:rPr>
              <a:t> 16/(2)</a:t>
            </a:r>
            <a:endParaRPr lang="tr-TR" sz="2200" b="1" dirty="0" smtClean="0">
              <a:solidFill>
                <a:srgbClr val="FF0000"/>
              </a:solidFill>
              <a:latin typeface="DokChampa" pitchFamily="34" charset="-34"/>
              <a:cs typeface="DokChampa" pitchFamily="34" charset="-34"/>
            </a:endParaRPr>
          </a:p>
        </p:txBody>
      </p:sp>
      <p:pic>
        <p:nvPicPr>
          <p:cNvPr id="15364" name="4 Resim" descr="farabi_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9525" y="0"/>
            <a:ext cx="1514475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1 Başlık"/>
          <p:cNvSpPr txBox="1">
            <a:spLocks/>
          </p:cNvSpPr>
          <p:nvPr/>
        </p:nvSpPr>
        <p:spPr>
          <a:xfrm>
            <a:off x="1500166" y="357166"/>
            <a:ext cx="6096170" cy="71164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ÖĞRENİM PROTOKOLÜ</a:t>
            </a:r>
            <a:endParaRPr lang="tr-T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0" name="9 Akış Çizelgesi: İşlem"/>
          <p:cNvSpPr/>
          <p:nvPr/>
        </p:nvSpPr>
        <p:spPr>
          <a:xfrm>
            <a:off x="2484438" y="1376363"/>
            <a:ext cx="4248150" cy="468312"/>
          </a:xfrm>
          <a:prstGeom prst="flowChartProces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3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Öğrenim Protokolü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11 Tablo"/>
          <p:cNvGraphicFramePr>
            <a:graphicFrameLocks noGrp="1"/>
          </p:cNvGraphicFramePr>
          <p:nvPr/>
        </p:nvGraphicFramePr>
        <p:xfrm>
          <a:off x="0" y="214313"/>
          <a:ext cx="9144000" cy="911352"/>
        </p:xfrm>
        <a:graphic>
          <a:graphicData uri="http://schemas.openxmlformats.org/drawingml/2006/table">
            <a:tbl>
              <a:tblPr/>
              <a:tblGrid>
                <a:gridCol w="2492375"/>
                <a:gridCol w="3883025"/>
                <a:gridCol w="2768600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SİİRT ÜNİVERSİTESİ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/ ….... AKADEMİK YILI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DÖNEMİ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9943" name="Resim 2" descr="farabi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39050" y="0"/>
            <a:ext cx="150495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sp>
        <p:nvSpPr>
          <p:cNvPr id="3994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900113" y="1412875"/>
          <a:ext cx="7776864" cy="4977384"/>
        </p:xfrm>
        <a:graphic>
          <a:graphicData uri="http://schemas.openxmlformats.org/drawingml/2006/table">
            <a:tbl>
              <a:tblPr/>
              <a:tblGrid>
                <a:gridCol w="514241"/>
                <a:gridCol w="925919"/>
                <a:gridCol w="1728192"/>
                <a:gridCol w="876114"/>
                <a:gridCol w="1140110"/>
                <a:gridCol w="1872208"/>
                <a:gridCol w="720080"/>
              </a:tblGrid>
              <a:tr h="12336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Gidilen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Alınacak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Gönderen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Sayılacak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0093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M202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Mimari Proje VI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5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302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Mimari Proje IV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M322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Kent Kuramları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304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Şehir Bölge ve Planlama İlkeleri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4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5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 (8.yarıyıl)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 (8.yarıyıl)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7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8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9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5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21</a:t>
                      </a:r>
                      <a:endParaRPr lang="tr-TR" sz="24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21</a:t>
                      </a:r>
                      <a:endParaRPr lang="tr-TR" sz="24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7 Dikdörtgen"/>
          <p:cNvSpPr/>
          <p:nvPr/>
        </p:nvSpPr>
        <p:spPr>
          <a:xfrm>
            <a:off x="323528" y="2276872"/>
            <a:ext cx="461665" cy="2567434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b="1" dirty="0">
                <a:solidFill>
                  <a:srgbClr val="FF0000"/>
                </a:solidFill>
                <a:latin typeface="Arial"/>
                <a:ea typeface="Times New Roman"/>
                <a:cs typeface="+mn-cs"/>
              </a:rPr>
              <a:t>Yanlış Protokol Örneği</a:t>
            </a:r>
            <a:endParaRPr lang="tr-TR" dirty="0">
              <a:solidFill>
                <a:srgbClr val="FF000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11 Tablo"/>
          <p:cNvGraphicFramePr>
            <a:graphicFrameLocks noGrp="1"/>
          </p:cNvGraphicFramePr>
          <p:nvPr/>
        </p:nvGraphicFramePr>
        <p:xfrm>
          <a:off x="0" y="214313"/>
          <a:ext cx="9144000" cy="911352"/>
        </p:xfrm>
        <a:graphic>
          <a:graphicData uri="http://schemas.openxmlformats.org/drawingml/2006/table">
            <a:tbl>
              <a:tblPr/>
              <a:tblGrid>
                <a:gridCol w="2492375"/>
                <a:gridCol w="3883025"/>
                <a:gridCol w="2768600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SİİRT ÜNİVERSİTESİ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/ ….... AKADEMİK YILI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DÖNEMİ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0967" name="Resim 2" descr="farabi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39050" y="0"/>
            <a:ext cx="150495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sp>
        <p:nvSpPr>
          <p:cNvPr id="40969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827088" y="1412875"/>
          <a:ext cx="7776864" cy="4977384"/>
        </p:xfrm>
        <a:graphic>
          <a:graphicData uri="http://schemas.openxmlformats.org/drawingml/2006/table">
            <a:tbl>
              <a:tblPr/>
              <a:tblGrid>
                <a:gridCol w="514241"/>
                <a:gridCol w="925919"/>
                <a:gridCol w="1728192"/>
                <a:gridCol w="876114"/>
                <a:gridCol w="1140110"/>
                <a:gridCol w="1872208"/>
                <a:gridCol w="720080"/>
              </a:tblGrid>
              <a:tr h="12336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Gidilen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Alınacak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Gönderen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Sayılacak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0093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M202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Mimari Proje VI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5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302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Mimari Proje IV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M322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Kent Kuramları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304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Şehir Bölge ve Planlama İlkeleri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en-GB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Seçmeli 1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Seçmeli 2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4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 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5</a:t>
                      </a:r>
                      <a:endParaRPr lang="en-GB" sz="20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Seçmeli 4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Seçmeli (8.yarıyıl)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Seçmeli 5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en-GB" sz="20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 6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chemeClr val="tx1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Seçmeli (8.yarıyıl)</a:t>
                      </a:r>
                      <a:endParaRPr lang="tr-TR" sz="2000" b="1" dirty="0">
                        <a:solidFill>
                          <a:schemeClr val="tx1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chemeClr val="tx1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solidFill>
                          <a:schemeClr val="tx1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 7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5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21</a:t>
                      </a:r>
                      <a:endParaRPr lang="tr-TR" sz="24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21</a:t>
                      </a:r>
                      <a:endParaRPr lang="tr-TR" sz="24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7 Dikdörtgen"/>
          <p:cNvSpPr/>
          <p:nvPr/>
        </p:nvSpPr>
        <p:spPr>
          <a:xfrm>
            <a:off x="323528" y="2533417"/>
            <a:ext cx="461665" cy="2310889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b="1" dirty="0">
                <a:solidFill>
                  <a:srgbClr val="FF0000"/>
                </a:solidFill>
                <a:latin typeface="Arial"/>
                <a:ea typeface="Times New Roman"/>
                <a:cs typeface="+mn-cs"/>
              </a:rPr>
              <a:t>Düzeltilmiş Protokol</a:t>
            </a:r>
            <a:endParaRPr lang="tr-TR" dirty="0">
              <a:solidFill>
                <a:srgbClr val="FF000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11 Tablo"/>
          <p:cNvGraphicFramePr>
            <a:graphicFrameLocks noGrp="1"/>
          </p:cNvGraphicFramePr>
          <p:nvPr/>
        </p:nvGraphicFramePr>
        <p:xfrm>
          <a:off x="0" y="214313"/>
          <a:ext cx="9144000" cy="911352"/>
        </p:xfrm>
        <a:graphic>
          <a:graphicData uri="http://schemas.openxmlformats.org/drawingml/2006/table">
            <a:tbl>
              <a:tblPr/>
              <a:tblGrid>
                <a:gridCol w="2492375"/>
                <a:gridCol w="3883025"/>
                <a:gridCol w="2768600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SİİRT ÜNİVERSİTESİ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/ ….... AKADEMİK YILI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DÖNEMİ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1991" name="Resim 2" descr="farabi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39050" y="0"/>
            <a:ext cx="150495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sp>
        <p:nvSpPr>
          <p:cNvPr id="41993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/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900113" y="1704975"/>
          <a:ext cx="7776864" cy="2804160"/>
        </p:xfrm>
        <a:graphic>
          <a:graphicData uri="http://schemas.openxmlformats.org/drawingml/2006/table">
            <a:tbl>
              <a:tblPr/>
              <a:tblGrid>
                <a:gridCol w="514241"/>
                <a:gridCol w="925919"/>
                <a:gridCol w="1944216"/>
                <a:gridCol w="660090"/>
                <a:gridCol w="1140110"/>
                <a:gridCol w="1872208"/>
                <a:gridCol w="720080"/>
              </a:tblGrid>
              <a:tr h="12336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Gidilen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Alınacak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Gönderen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Sayılacak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0093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BİY559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BİYOTEKNOLOJİ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BİYO5050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MİKROBİYAL</a:t>
                      </a:r>
                      <a:r>
                        <a:rPr lang="tr-TR" sz="2000" b="1" baseline="0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 BİYOTEKNOLOJİ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5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2046" name="7 Dikdörtgen"/>
          <p:cNvSpPr>
            <a:spLocks noChangeArrowheads="1"/>
          </p:cNvSpPr>
          <p:nvPr/>
        </p:nvSpPr>
        <p:spPr bwMode="auto">
          <a:xfrm>
            <a:off x="3779838" y="5084763"/>
            <a:ext cx="50403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2400" b="1">
                <a:solidFill>
                  <a:srgbClr val="FF0000"/>
                </a:solidFill>
                <a:latin typeface="Comic Sans MS" pitchFamily="66" charset="0"/>
              </a:rPr>
              <a:t>Öğrenci mezun durumunda mı?</a:t>
            </a:r>
            <a:endParaRPr lang="tr-TR" sz="240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0"/>
            <a:ext cx="91662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Dikdörtgen"/>
          <p:cNvSpPr/>
          <p:nvPr/>
        </p:nvSpPr>
        <p:spPr>
          <a:xfrm>
            <a:off x="2627313" y="3644900"/>
            <a:ext cx="2570162" cy="3698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tr-TR" b="1">
                <a:solidFill>
                  <a:srgbClr val="FF0000"/>
                </a:solidFill>
                <a:latin typeface="Arial" charset="0"/>
                <a:cs typeface="Times New Roman" pitchFamily="18" charset="0"/>
              </a:rPr>
              <a:t>Dersler karşılıklı değil</a:t>
            </a:r>
            <a:endParaRPr lang="tr-TR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indent="-256032" algn="ctr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endParaRPr lang="tr-TR" b="1" dirty="0" smtClean="0"/>
          </a:p>
          <a:p>
            <a:pPr marL="365760" indent="-256032" algn="ctr" fontAlgn="auto">
              <a:lnSpc>
                <a:spcPct val="150000"/>
              </a:lnSpc>
              <a:spcAft>
                <a:spcPts val="0"/>
              </a:spcAft>
              <a:buFont typeface="Wingdings 3"/>
              <a:buNone/>
              <a:defRPr/>
            </a:pPr>
            <a:endParaRPr lang="tr-TR" sz="3200" b="1" dirty="0" smtClean="0">
              <a:solidFill>
                <a:srgbClr val="FF0000"/>
              </a:solidFill>
            </a:endParaRPr>
          </a:p>
          <a:p>
            <a:pPr marL="596646" indent="-514350" fontAlgn="auto">
              <a:spcAft>
                <a:spcPts val="0"/>
              </a:spcAft>
              <a:buFont typeface="Wingdings 3"/>
              <a:buNone/>
              <a:defRPr/>
            </a:pPr>
            <a:endParaRPr lang="tr-TR" dirty="0"/>
          </a:p>
        </p:txBody>
      </p:sp>
      <p:pic>
        <p:nvPicPr>
          <p:cNvPr id="32772" name="4 Resim" descr="farabi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9525" y="0"/>
            <a:ext cx="1514475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1 Başlık"/>
          <p:cNvSpPr txBox="1">
            <a:spLocks/>
          </p:cNvSpPr>
          <p:nvPr/>
        </p:nvSpPr>
        <p:spPr>
          <a:xfrm>
            <a:off x="1500166" y="357166"/>
            <a:ext cx="6240186" cy="71164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ÖĞRENİM PROTOKOLÜ</a:t>
            </a:r>
            <a:endParaRPr lang="tr-T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Akış Çizelgesi: İşlem"/>
          <p:cNvSpPr/>
          <p:nvPr/>
        </p:nvSpPr>
        <p:spPr>
          <a:xfrm>
            <a:off x="928662" y="1500174"/>
            <a:ext cx="7343775" cy="4752975"/>
          </a:xfrm>
          <a:prstGeom prst="flowChartProcess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tr-TR" sz="2400" b="1" dirty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SONUÇ</a:t>
            </a:r>
          </a:p>
          <a:p>
            <a:pPr marL="447675" indent="-447675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tr-TR" sz="2400" b="1" dirty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1.Öğrenim Protokolünde dersler eşleşmelidir.</a:t>
            </a:r>
          </a:p>
          <a:p>
            <a:pPr marL="447675" indent="-447675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tr-TR" sz="2400" b="1" dirty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2. Yetkili imzalar </a:t>
            </a:r>
            <a:r>
              <a:rPr lang="tr-TR" sz="2400" b="1" dirty="0" err="1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Yönetmelik’e</a:t>
            </a:r>
            <a:r>
              <a:rPr lang="tr-TR" sz="2400" b="1" dirty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 uygun olmalıdır.</a:t>
            </a:r>
          </a:p>
          <a:p>
            <a:pPr marL="447675" indent="-447675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tr-TR" sz="2400" b="1" dirty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3. Bilgisayar ortamında yazılmalıdır.</a:t>
            </a:r>
          </a:p>
          <a:p>
            <a:pPr marL="447675" indent="-447675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tr-TR" sz="2400" b="1" dirty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4. İmzaları da içerecek şekilde, bir sayfa olmalıdır.</a:t>
            </a:r>
          </a:p>
          <a:p>
            <a:pPr marL="447675" indent="-447675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tr-TR" sz="2400" b="1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5. </a:t>
            </a:r>
            <a:r>
              <a:rPr lang="tr-TR" sz="2400" b="1" dirty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Ekle/Sil sayfası, ihtiyaç duyulduğunda doldurulmalı ve başlangıçta imzalanarak gönderilmemelidir.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r-TR" sz="2400" b="1" dirty="0">
              <a:solidFill>
                <a:schemeClr val="tx1"/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03040" y="764704"/>
            <a:ext cx="8640960" cy="4624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tr-TR" sz="23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Öğrenim Protokolünü imzalayan öğrenci;</a:t>
            </a:r>
            <a:endParaRPr kumimoji="0" lang="tr-TR" sz="23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265113" marR="0" lvl="0" indent="-2651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chemeClr val="bg2">
                  <a:lumMod val="25000"/>
                </a:schemeClr>
              </a:buClr>
              <a:buSzTx/>
              <a:buFontTx/>
              <a:buChar char="•"/>
              <a:tabLst/>
            </a:pPr>
            <a:r>
              <a:rPr kumimoji="0" lang="tr-TR" sz="23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Öğrenci kaydı, ders kaydı ve ekle/sil uygulamasını gidilen Üniversitenin Akademik Takvimi’ne göre yapacağını,</a:t>
            </a:r>
            <a:endParaRPr kumimoji="0" lang="tr-TR" sz="23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265113" marR="0" lvl="0" indent="-2651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chemeClr val="bg2">
                  <a:lumMod val="25000"/>
                </a:schemeClr>
              </a:buClr>
              <a:buSzTx/>
              <a:buFontTx/>
              <a:buChar char="•"/>
              <a:tabLst/>
            </a:pPr>
            <a:r>
              <a:rPr kumimoji="0" lang="tr-TR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Ders geçme notunun, gidilen Üniversitenin ilgili Yönetmelik hükümlerine göre belirleneceğini,</a:t>
            </a:r>
            <a:endParaRPr kumimoji="0" lang="tr-TR" sz="23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265113" marR="0" lvl="0" indent="-2651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chemeClr val="bg2">
                  <a:lumMod val="25000"/>
                </a:schemeClr>
              </a:buClr>
              <a:buSzTx/>
              <a:buFontTx/>
              <a:buChar char="•"/>
              <a:tabLst/>
            </a:pPr>
            <a:r>
              <a:rPr kumimoji="0" lang="tr-TR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Kaldığı derslerin karşılığı olan dersleri, kendi Üniversitesine döndüğünde yeniden almak zorunda olduğunu,</a:t>
            </a:r>
            <a:endParaRPr kumimoji="0" lang="tr-TR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265113" marR="0" lvl="0" indent="-2651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chemeClr val="bg2">
                  <a:lumMod val="25000"/>
                </a:schemeClr>
              </a:buClr>
              <a:buSzTx/>
              <a:buFontTx/>
              <a:buChar char="•"/>
              <a:tabLst/>
            </a:pPr>
            <a:r>
              <a:rPr kumimoji="0" lang="tr-TR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Devamsızlıktan kalması halinde, aldığı bursları iade etmeyi,</a:t>
            </a:r>
            <a:endParaRPr kumimoji="0" lang="tr-TR" sz="23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265113" marR="0" lvl="0" indent="-2651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chemeClr val="bg2">
                  <a:lumMod val="25000"/>
                </a:schemeClr>
              </a:buClr>
              <a:buSzTx/>
              <a:buFontTx/>
              <a:buChar char="•"/>
              <a:tabLst/>
            </a:pPr>
            <a:r>
              <a:rPr kumimoji="0" lang="tr-TR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Disiplin suçları durumunda, gidilen Üniversitenin ilgili Yönetmelik hükümlerinin uygulanacağını</a:t>
            </a:r>
            <a:endParaRPr kumimoji="0" lang="tr-TR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265113" marR="0" lvl="0" indent="-2651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kabul etmiş sayılır.</a:t>
            </a:r>
            <a:endParaRPr kumimoji="0" lang="tr-TR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308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4294967295"/>
          </p:nvPr>
        </p:nvSpPr>
        <p:spPr>
          <a:xfrm>
            <a:off x="323528" y="2204864"/>
            <a:ext cx="8640960" cy="3987824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</a:pPr>
            <a:r>
              <a:rPr lang="tr-TR" sz="2000" dirty="0" smtClean="0">
                <a:latin typeface="Arial" pitchFamily="34" charset="0"/>
                <a:cs typeface="Arial" pitchFamily="34" charset="0"/>
              </a:rPr>
              <a:t>Öğrenciler öğrenimlerini tamamladıktan sonra, öğrenci nihai raporunu Farabi Kurum Koordinatörlüğüne teslim etmelidir. (Gidilen Üniversitenin koordinatörlüğü)</a:t>
            </a:r>
          </a:p>
          <a:p>
            <a:pPr lvl="0">
              <a:lnSpc>
                <a:spcPct val="150000"/>
              </a:lnSpc>
            </a:pPr>
            <a:r>
              <a:rPr lang="tr-TR" sz="2000" dirty="0" smtClean="0">
                <a:latin typeface="Arial" pitchFamily="34" charset="0"/>
                <a:cs typeface="Arial" pitchFamily="34" charset="0"/>
              </a:rPr>
              <a:t>Öğrencilerin </a:t>
            </a:r>
            <a:r>
              <a:rPr lang="tr-TR" sz="2000" dirty="0" err="1" smtClean="0">
                <a:latin typeface="Arial" pitchFamily="34" charset="0"/>
                <a:cs typeface="Arial" pitchFamily="34" charset="0"/>
              </a:rPr>
              <a:t>transkriptlerine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 göre bölüm aracılığıyla dekanlık/yüksekokul </a:t>
            </a:r>
            <a:r>
              <a:rPr lang="tr-TR" sz="2000" dirty="0" smtClean="0">
                <a:solidFill>
                  <a:srgbClr val="DEB400"/>
                </a:solidFill>
                <a:latin typeface="Arial" pitchFamily="34" charset="0"/>
                <a:cs typeface="Arial" pitchFamily="34" charset="0"/>
              </a:rPr>
              <a:t>yönetim kurul kararıyla </a:t>
            </a:r>
            <a:r>
              <a:rPr lang="tr-TR" sz="2000" dirty="0" smtClean="0">
                <a:latin typeface="Arial" pitchFamily="34" charset="0"/>
                <a:cs typeface="Arial" pitchFamily="34" charset="0"/>
              </a:rPr>
              <a:t>öğrencilerin derslerinin denkliği ve not dönüşümü yapılır ve öğrenci işlerine gönderilir.  </a:t>
            </a:r>
          </a:p>
          <a:p>
            <a:pPr>
              <a:lnSpc>
                <a:spcPct val="150000"/>
              </a:lnSpc>
              <a:buNone/>
            </a:pPr>
            <a:endParaRPr lang="en-GB" sz="2000" b="1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1 Başlık"/>
          <p:cNvSpPr txBox="1">
            <a:spLocks/>
          </p:cNvSpPr>
          <p:nvPr/>
        </p:nvSpPr>
        <p:spPr>
          <a:xfrm>
            <a:off x="539552" y="1484784"/>
            <a:ext cx="8604448" cy="4104456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>
              <a:buFont typeface="Arial" pitchFamily="34" charset="0"/>
              <a:buChar char="•"/>
            </a:pPr>
            <a:endParaRPr kumimoji="0" lang="tr-T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1 Başlık"/>
          <p:cNvSpPr txBox="1">
            <a:spLocks/>
          </p:cNvSpPr>
          <p:nvPr/>
        </p:nvSpPr>
        <p:spPr>
          <a:xfrm>
            <a:off x="539552" y="728700"/>
            <a:ext cx="8604448" cy="1512168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tr-TR" sz="3200" b="1" dirty="0" smtClean="0">
                <a:solidFill>
                  <a:schemeClr val="accent1"/>
                </a:solidFill>
              </a:rPr>
              <a:t>Değişim dönemi tamamlandıktan sonra neler yapılmalıdır?</a:t>
            </a:r>
            <a:endParaRPr lang="tr-TR" sz="32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837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/>
          <a:lstStyle/>
          <a:p>
            <a:r>
              <a:rPr lang="tr-TR" dirty="0" smtClean="0">
                <a:solidFill>
                  <a:schemeClr val="accent1"/>
                </a:solidFill>
              </a:rPr>
              <a:t>      	Farabi Burs Ödemesi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785794"/>
            <a:ext cx="8568754" cy="3357586"/>
          </a:xfrm>
        </p:spPr>
        <p:txBody>
          <a:bodyPr>
            <a:normAutofit lnSpcReduction="10000"/>
          </a:bodyPr>
          <a:lstStyle/>
          <a:p>
            <a:pPr algn="just">
              <a:buFont typeface="Arial" charset="0"/>
              <a:buNone/>
            </a:pPr>
            <a:endParaRPr lang="tr-TR" sz="2000" b="1" dirty="0" smtClean="0">
              <a:solidFill>
                <a:srgbClr val="FF9900"/>
              </a:solidFill>
            </a:endParaRPr>
          </a:p>
          <a:p>
            <a:pPr lvl="1" algn="just">
              <a:buFont typeface="Courier New" pitchFamily="49" charset="0"/>
              <a:buChar char="o"/>
            </a:pPr>
            <a:r>
              <a:rPr lang="tr-TR" sz="2000" dirty="0" smtClean="0"/>
              <a:t>Öğrencilerimize Güz döneminde ödenmek üzere </a:t>
            </a:r>
            <a:r>
              <a:rPr lang="tr-TR" sz="2000" dirty="0" err="1" smtClean="0"/>
              <a:t>Yök</a:t>
            </a:r>
            <a:r>
              <a:rPr lang="tr-TR" sz="2000" dirty="0" smtClean="0"/>
              <a:t> tarafından burs verilmektedir. Ödenecek </a:t>
            </a:r>
            <a:r>
              <a:rPr lang="tr-TR" sz="2000" dirty="0" smtClean="0"/>
              <a:t>bursun % 70’ lik bölümü belirtilen 4 ay a eşit bölünerek </a:t>
            </a:r>
            <a:r>
              <a:rPr lang="tr-TR" sz="2000" dirty="0" smtClean="0"/>
              <a:t>öğrenci hesaplarına Kasım, Aralık, Ocak ve Şubat aylarında </a:t>
            </a:r>
            <a:r>
              <a:rPr lang="tr-TR" sz="2000" dirty="0" smtClean="0"/>
              <a:t>aylık olarak </a:t>
            </a:r>
            <a:r>
              <a:rPr lang="tr-TR" sz="2000" dirty="0" smtClean="0"/>
              <a:t>yatırılacaktır.</a:t>
            </a:r>
            <a:endParaRPr lang="tr-TR" sz="2000" dirty="0" smtClean="0"/>
          </a:p>
          <a:p>
            <a:pPr lvl="1" algn="just">
              <a:buFont typeface="Courier New" pitchFamily="49" charset="0"/>
              <a:buChar char="o"/>
            </a:pPr>
            <a:r>
              <a:rPr lang="tr-TR" sz="2000" dirty="0" smtClean="0"/>
              <a:t>Kalan %</a:t>
            </a:r>
            <a:r>
              <a:rPr lang="tr-TR" sz="2000" dirty="0" smtClean="0"/>
              <a:t>30’luk burs ödemesi ise gitmiş olan bütün öğrencilerin transkriptleri Koordinatörlüğe ulaştıktan sonra Nisan ayı sonunda veya Mayıs ayı başında Güz döneminde alınan derslerden geçme/kalma durumuna göre hesaplanarak ödeme yapılır.</a:t>
            </a:r>
            <a:endParaRPr lang="tr-TR" sz="2000" dirty="0" smtClean="0"/>
          </a:p>
          <a:p>
            <a:pPr lvl="1" algn="just">
              <a:buFont typeface="Courier New" pitchFamily="49" charset="0"/>
              <a:buChar char="o"/>
            </a:pPr>
            <a:endParaRPr lang="tr-TR" sz="2000" dirty="0" smtClean="0"/>
          </a:p>
        </p:txBody>
      </p:sp>
      <p:sp>
        <p:nvSpPr>
          <p:cNvPr id="6" name="2 İçerik Yer Tutucusu"/>
          <p:cNvSpPr txBox="1">
            <a:spLocks/>
          </p:cNvSpPr>
          <p:nvPr/>
        </p:nvSpPr>
        <p:spPr>
          <a:xfrm>
            <a:off x="1142976" y="3286124"/>
            <a:ext cx="7143801" cy="309562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596646" marR="0" lvl="0" indent="-514350" algn="ctr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3813274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400" dirty="0" err="1">
                <a:latin typeface="Andalus" pitchFamily="18" charset="-78"/>
                <a:cs typeface="Andalus" pitchFamily="18" charset="-78"/>
              </a:rPr>
              <a:t>E-Posta:farabi@siirt.edu.tr</a:t>
            </a:r>
            <a:endParaRPr lang="tr-TR" sz="2400" dirty="0">
              <a:latin typeface="Andalus" pitchFamily="18" charset="-78"/>
              <a:cs typeface="Andalus" pitchFamily="18" charset="-78"/>
            </a:endParaRPr>
          </a:p>
          <a:p>
            <a:r>
              <a:rPr lang="tr-TR" sz="2400" dirty="0">
                <a:latin typeface="Andalus" pitchFamily="18" charset="-78"/>
                <a:cs typeface="Andalus" pitchFamily="18" charset="-78"/>
              </a:rPr>
              <a:t> Telefon : 0484 </a:t>
            </a:r>
            <a:r>
              <a:rPr lang="tr-TR" sz="2400" dirty="0" smtClean="0">
                <a:latin typeface="Andalus" pitchFamily="18" charset="-78"/>
                <a:cs typeface="Andalus" pitchFamily="18" charset="-78"/>
              </a:rPr>
              <a:t>212 11 11 </a:t>
            </a:r>
            <a:r>
              <a:rPr lang="tr-TR" sz="2400">
                <a:latin typeface="Andalus" pitchFamily="18" charset="-78"/>
                <a:cs typeface="Andalus" pitchFamily="18" charset="-78"/>
              </a:rPr>
              <a:t>- </a:t>
            </a:r>
            <a:r>
              <a:rPr lang="tr-TR" sz="2400" smtClean="0">
                <a:latin typeface="Andalus" pitchFamily="18" charset="-78"/>
                <a:cs typeface="Andalus" pitchFamily="18" charset="-78"/>
              </a:rPr>
              <a:t>Dahili:3495</a:t>
            </a:r>
            <a:endParaRPr lang="tr-TR" sz="2400" dirty="0" smtClean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3" name="2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   İLETİŞİM</a:t>
            </a:r>
            <a:endParaRPr lang="tr-TR" dirty="0"/>
          </a:p>
        </p:txBody>
      </p:sp>
      <p:pic>
        <p:nvPicPr>
          <p:cNvPr id="6" name="5 Resim" descr="10933722_4880964599627_59455788158332230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4876" y="214290"/>
            <a:ext cx="4143372" cy="12948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aşlık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Ayırdığınız vakit için teşekkürlerimizi sunarız…</a:t>
            </a:r>
            <a:endParaRPr lang="tr-TR" dirty="0"/>
          </a:p>
        </p:txBody>
      </p:sp>
      <p:sp>
        <p:nvSpPr>
          <p:cNvPr id="8" name="Metin Yer Tutucusu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i="1" dirty="0" smtClean="0"/>
              <a:t>Farabi Değişim Programı Kurum Koordinatörlüğü</a:t>
            </a:r>
            <a:endParaRPr lang="tr-TR" i="1" dirty="0"/>
          </a:p>
        </p:txBody>
      </p:sp>
      <p:pic>
        <p:nvPicPr>
          <p:cNvPr id="1027" name="Picture 3" descr="I:\10551914_10204523097707180_644564634_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188000" cy="9070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4 Dikdörtgen"/>
          <p:cNvSpPr>
            <a:spLocks noChangeArrowheads="1"/>
          </p:cNvSpPr>
          <p:nvPr/>
        </p:nvSpPr>
        <p:spPr bwMode="auto">
          <a:xfrm>
            <a:off x="642910" y="4549775"/>
            <a:ext cx="81534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tr-TR" sz="3600" dirty="0">
                <a:latin typeface="Monotype Corsiva" pitchFamily="66" charset="0"/>
              </a:rPr>
              <a:t>“Her insanın başkalarına yol gösterme gücü olmadığı gibi, başkalarını bu şeyleri yapmaya sevk etme (liderlik) gücü de yoktur.”</a:t>
            </a:r>
          </a:p>
          <a:p>
            <a:pPr algn="just"/>
            <a:r>
              <a:rPr lang="tr-TR" sz="3600" dirty="0">
                <a:latin typeface="Monotype Corsiva" pitchFamily="66" charset="0"/>
              </a:rPr>
              <a:t>						</a:t>
            </a:r>
            <a:r>
              <a:rPr lang="tr-TR" sz="3600">
                <a:latin typeface="Monotype Corsiva" pitchFamily="66" charset="0"/>
              </a:rPr>
              <a:t>	</a:t>
            </a:r>
            <a:r>
              <a:rPr lang="tr-TR" sz="3600" smtClean="0">
                <a:latin typeface="Monotype Corsiva" pitchFamily="66" charset="0"/>
              </a:rPr>
              <a:t>Farabi</a:t>
            </a:r>
            <a:endParaRPr lang="tr-TR" sz="36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5646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alabalık">
  <a:themeElements>
    <a:clrScheme name="Özel 3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BF990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Kalabalı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Kalabalı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868</TotalTime>
  <Words>1260</Words>
  <Application>Microsoft Office PowerPoint</Application>
  <PresentationFormat>Ekran Gösterisi (4:3)</PresentationFormat>
  <Paragraphs>355</Paragraphs>
  <Slides>29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29</vt:i4>
      </vt:variant>
    </vt:vector>
  </HeadingPairs>
  <TitlesOfParts>
    <vt:vector size="30" baseType="lpstr">
      <vt:lpstr>Kalabalık</vt:lpstr>
      <vt:lpstr>T.C. SİİRT ÜNİVERSİTESİ</vt:lpstr>
      <vt:lpstr>Farabi Değişim Programı</vt:lpstr>
      <vt:lpstr>FARABİ DEĞİŞİM OFİSİ</vt:lpstr>
      <vt:lpstr>Slayt 4</vt:lpstr>
      <vt:lpstr>Slayt 5</vt:lpstr>
      <vt:lpstr>Değerlendirme Sonrası Neler Yapılması gerekmektedir?  </vt:lpstr>
      <vt:lpstr>Slayt 7</vt:lpstr>
      <vt:lpstr>Slayt 8</vt:lpstr>
      <vt:lpstr>Öğrenim Protokolü nasıl doldurulur? </vt:lpstr>
      <vt:lpstr>Öğrenim protokolünde yer alan alınacak-sayılacak dersler neyi ifade ediyor? </vt:lpstr>
      <vt:lpstr>Gönderen üniversitede bir dönem/ bir yılda kaç kredi almak gerekiyorsa en az o kredi karşılığı kadar “sayılacak ders” almak zorunludur.   * Aksi takdirde eksik krediden dolayı öğrenim protokolü imzalanmaz,  öğrenci Farabi Değişimi ile gitmek istediği Üniversiteye gönderilmez Dikkat!!!  </vt:lpstr>
      <vt:lpstr>Slayt 12</vt:lpstr>
      <vt:lpstr>Slayt 13</vt:lpstr>
      <vt:lpstr>Slayt 14</vt:lpstr>
      <vt:lpstr>Slayt 15</vt:lpstr>
      <vt:lpstr>Slayt 16</vt:lpstr>
      <vt:lpstr>Slayt 17</vt:lpstr>
      <vt:lpstr>Slayt 18</vt:lpstr>
      <vt:lpstr>Slayt 19</vt:lpstr>
      <vt:lpstr>Slayt 20</vt:lpstr>
      <vt:lpstr>Slayt 21</vt:lpstr>
      <vt:lpstr>Slayt 22</vt:lpstr>
      <vt:lpstr>Slayt 23</vt:lpstr>
      <vt:lpstr>Slayt 24</vt:lpstr>
      <vt:lpstr>Slayt 25</vt:lpstr>
      <vt:lpstr>Slayt 26</vt:lpstr>
      <vt:lpstr>       Farabi Burs Ödemesi</vt:lpstr>
      <vt:lpstr>    İLETİŞİM</vt:lpstr>
      <vt:lpstr>Ayırdığınız vakit için teşekkürlerimizi sunarız…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T.C SİİRT ÜNİVERSİTESİ</dc:title>
  <dc:creator>Onur tunç</dc:creator>
  <cp:lastModifiedBy>Tayfur</cp:lastModifiedBy>
  <cp:revision>59</cp:revision>
  <dcterms:created xsi:type="dcterms:W3CDTF">2015-01-23T06:39:53Z</dcterms:created>
  <dcterms:modified xsi:type="dcterms:W3CDTF">2018-04-27T07:21:28Z</dcterms:modified>
</cp:coreProperties>
</file>