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68" r:id="rId3"/>
    <p:sldId id="274" r:id="rId4"/>
    <p:sldId id="311" r:id="rId5"/>
    <p:sldId id="312" r:id="rId6"/>
    <p:sldId id="313" r:id="rId7"/>
    <p:sldId id="314" r:id="rId8"/>
    <p:sldId id="315" r:id="rId9"/>
    <p:sldId id="316" r:id="rId10"/>
    <p:sldId id="317" r:id="rId11"/>
    <p:sldId id="310" r:id="rId12"/>
    <p:sldId id="318" r:id="rId13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B4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88986" autoAdjust="0"/>
  </p:normalViewPr>
  <p:slideViewPr>
    <p:cSldViewPr>
      <p:cViewPr>
        <p:scale>
          <a:sx n="120" d="100"/>
          <a:sy n="120" d="100"/>
        </p:scale>
        <p:origin x="-1362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18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6957CD-2E77-4E63-81B8-6257D8C596E9}" type="doc">
      <dgm:prSet loTypeId="urn:microsoft.com/office/officeart/2005/8/layout/arrow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38E59F19-AEAF-4390-A3B4-5E893C89C40E}">
      <dgm:prSet phldrT="[Metin]" custT="1"/>
      <dgm:spPr/>
      <dgm:t>
        <a:bodyPr/>
        <a:lstStyle/>
        <a:p>
          <a:r>
            <a:rPr lang="tr-TR" sz="2000" dirty="0"/>
            <a:t>Doç.Dr. Saba SAMATYA ÖLMEZ</a:t>
          </a:r>
        </a:p>
        <a:p>
          <a:r>
            <a:rPr lang="tr-TR" sz="1500" b="1" dirty="0"/>
            <a:t>	Kurum Koordinatörü</a:t>
          </a:r>
        </a:p>
      </dgm:t>
    </dgm:pt>
    <dgm:pt modelId="{6CCA4084-B810-43A3-94F0-6B9910B81938}" type="parTrans" cxnId="{DFD403C2-873E-40FE-892D-596D8BAFB31B}">
      <dgm:prSet/>
      <dgm:spPr/>
      <dgm:t>
        <a:bodyPr/>
        <a:lstStyle/>
        <a:p>
          <a:endParaRPr lang="tr-TR"/>
        </a:p>
      </dgm:t>
    </dgm:pt>
    <dgm:pt modelId="{671FC4C5-44B7-4480-AD6D-58A574667775}" type="sibTrans" cxnId="{DFD403C2-873E-40FE-892D-596D8BAFB31B}">
      <dgm:prSet/>
      <dgm:spPr/>
      <dgm:t>
        <a:bodyPr/>
        <a:lstStyle/>
        <a:p>
          <a:endParaRPr lang="tr-TR"/>
        </a:p>
      </dgm:t>
    </dgm:pt>
    <dgm:pt modelId="{C73E0D9D-3240-46E0-A11B-299A6F93A6DF}">
      <dgm:prSet phldrT="[Metin]" custT="1"/>
      <dgm:spPr/>
      <dgm:t>
        <a:bodyPr/>
        <a:lstStyle/>
        <a:p>
          <a:endParaRPr lang="tr-TR" sz="1800"/>
        </a:p>
        <a:p>
          <a:r>
            <a:rPr lang="tr-TR" sz="2000"/>
            <a:t>Tayfur POLAT</a:t>
          </a:r>
        </a:p>
        <a:p>
          <a:r>
            <a:rPr lang="tr-TR" sz="1500" b="1"/>
            <a:t>Ofis Koordinatörü</a:t>
          </a:r>
        </a:p>
        <a:p>
          <a:endParaRPr lang="tr-TR" sz="1800"/>
        </a:p>
      </dgm:t>
    </dgm:pt>
    <dgm:pt modelId="{6D463165-43A2-466E-9A66-F594EDD409B9}" type="parTrans" cxnId="{3F440FA6-EAA2-4587-811F-646967E56981}">
      <dgm:prSet/>
      <dgm:spPr/>
      <dgm:t>
        <a:bodyPr/>
        <a:lstStyle/>
        <a:p>
          <a:endParaRPr lang="tr-TR"/>
        </a:p>
      </dgm:t>
    </dgm:pt>
    <dgm:pt modelId="{7DE3E491-12FA-40BF-AE80-8E0F217A24D5}" type="sibTrans" cxnId="{3F440FA6-EAA2-4587-811F-646967E56981}">
      <dgm:prSet/>
      <dgm:spPr/>
      <dgm:t>
        <a:bodyPr/>
        <a:lstStyle/>
        <a:p>
          <a:endParaRPr lang="tr-TR"/>
        </a:p>
      </dgm:t>
    </dgm:pt>
    <dgm:pt modelId="{78160CD6-5290-4D45-BBAA-C774D4EF0671}" type="pres">
      <dgm:prSet presAssocID="{786957CD-2E77-4E63-81B8-6257D8C596E9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2A8D5D87-D08C-4E7D-8246-48897209DAFB}" type="pres">
      <dgm:prSet presAssocID="{38E59F19-AEAF-4390-A3B4-5E893C89C40E}" presName="upArrow" presStyleLbl="node1" presStyleIdx="0" presStyleCnt="2" custAng="5400000" custScaleX="31711" custScaleY="76716"/>
      <dgm:spPr/>
    </dgm:pt>
    <dgm:pt modelId="{20B42D33-B7BA-4E2D-BBBE-544A59A9F64B}" type="pres">
      <dgm:prSet presAssocID="{38E59F19-AEAF-4390-A3B4-5E893C89C40E}" presName="upArrowText" presStyleLbl="revTx" presStyleIdx="0" presStyleCnt="2" custScaleX="126324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15475B1-4C07-42C3-98C7-BBE811396AFD}" type="pres">
      <dgm:prSet presAssocID="{C73E0D9D-3240-46E0-A11B-299A6F93A6DF}" presName="downArrow" presStyleLbl="node1" presStyleIdx="1" presStyleCnt="2" custAng="16200000" custScaleX="33893" custScaleY="82885"/>
      <dgm:spPr/>
    </dgm:pt>
    <dgm:pt modelId="{68696735-30D8-4F1A-8576-9B0839D416C9}" type="pres">
      <dgm:prSet presAssocID="{C73E0D9D-3240-46E0-A11B-299A6F93A6DF}" presName="downArrowText" presStyleLbl="revTx" presStyleIdx="1" presStyleCnt="2" custScaleY="100239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F073E9E5-BA9F-4819-9E33-BD35C4C57D40}" type="presOf" srcId="{786957CD-2E77-4E63-81B8-6257D8C596E9}" destId="{78160CD6-5290-4D45-BBAA-C774D4EF0671}" srcOrd="0" destOrd="0" presId="urn:microsoft.com/office/officeart/2005/8/layout/arrow4"/>
    <dgm:cxn modelId="{E899F852-122D-4105-9972-8CAD0530DC4A}" type="presOf" srcId="{C73E0D9D-3240-46E0-A11B-299A6F93A6DF}" destId="{68696735-30D8-4F1A-8576-9B0839D416C9}" srcOrd="0" destOrd="0" presId="urn:microsoft.com/office/officeart/2005/8/layout/arrow4"/>
    <dgm:cxn modelId="{71F5C1CC-4039-42C3-84FC-211033D7A6EA}" type="presOf" srcId="{38E59F19-AEAF-4390-A3B4-5E893C89C40E}" destId="{20B42D33-B7BA-4E2D-BBBE-544A59A9F64B}" srcOrd="0" destOrd="0" presId="urn:microsoft.com/office/officeart/2005/8/layout/arrow4"/>
    <dgm:cxn modelId="{DFD403C2-873E-40FE-892D-596D8BAFB31B}" srcId="{786957CD-2E77-4E63-81B8-6257D8C596E9}" destId="{38E59F19-AEAF-4390-A3B4-5E893C89C40E}" srcOrd="0" destOrd="0" parTransId="{6CCA4084-B810-43A3-94F0-6B9910B81938}" sibTransId="{671FC4C5-44B7-4480-AD6D-58A574667775}"/>
    <dgm:cxn modelId="{3F440FA6-EAA2-4587-811F-646967E56981}" srcId="{786957CD-2E77-4E63-81B8-6257D8C596E9}" destId="{C73E0D9D-3240-46E0-A11B-299A6F93A6DF}" srcOrd="1" destOrd="0" parTransId="{6D463165-43A2-466E-9A66-F594EDD409B9}" sibTransId="{7DE3E491-12FA-40BF-AE80-8E0F217A24D5}"/>
    <dgm:cxn modelId="{34A85DD4-44B7-435A-AB4A-548C831FE257}" type="presParOf" srcId="{78160CD6-5290-4D45-BBAA-C774D4EF0671}" destId="{2A8D5D87-D08C-4E7D-8246-48897209DAFB}" srcOrd="0" destOrd="0" presId="urn:microsoft.com/office/officeart/2005/8/layout/arrow4"/>
    <dgm:cxn modelId="{56F8C967-7287-416C-A63C-AEAB749DBD92}" type="presParOf" srcId="{78160CD6-5290-4D45-BBAA-C774D4EF0671}" destId="{20B42D33-B7BA-4E2D-BBBE-544A59A9F64B}" srcOrd="1" destOrd="0" presId="urn:microsoft.com/office/officeart/2005/8/layout/arrow4"/>
    <dgm:cxn modelId="{F7EBB292-9953-4EAE-B423-D4B3E0013AFD}" type="presParOf" srcId="{78160CD6-5290-4D45-BBAA-C774D4EF0671}" destId="{E15475B1-4C07-42C3-98C7-BBE811396AFD}" srcOrd="2" destOrd="0" presId="urn:microsoft.com/office/officeart/2005/8/layout/arrow4"/>
    <dgm:cxn modelId="{92054E34-A307-4AD5-944E-2C8339AB3417}" type="presParOf" srcId="{78160CD6-5290-4D45-BBAA-C774D4EF0671}" destId="{68696735-30D8-4F1A-8576-9B0839D416C9}" srcOrd="3" destOrd="0" presId="urn:microsoft.com/office/officeart/2005/8/layout/arrow4"/>
  </dgm:cxnLst>
  <dgm:bg>
    <a:gradFill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BF6F8B-399C-499C-A09C-6FB13E2CA96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796727-664A-48BE-BABC-F0C869DFE57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904480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 Üçgen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grpSp>
        <p:nvGrpSpPr>
          <p:cNvPr id="2" name="1 Grup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Serbest Form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Serbest Form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Serbest Form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Düz Bağlayıcı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Köşeli Çift Ayraç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Köşeli Çift Ayraç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Köşeli Çift Ayraç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Köşeli Çift Ayraç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6.06.2018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.tr/url?sa=i&amp;rct=j&amp;q=farabi+de%C4%9Fi%C5%9Fim+program%C4%B1+logosu&amp;source=images&amp;cd=&amp;cad=rja&amp;docid=mzbUjESXAJMKvM&amp;tbnid=atSI_GsKOgKyIM:&amp;ved=0CAUQjRw&amp;url=http://intoff.adanabtu.edu.tr/Sayfa/15/Farabi_De%C4%9Fi%C5%9Fim_Program%C4%B1&amp;ei=yj56UevyF4ietAbi6oCQAw&amp;bvm=bv.45645796,d.Yms&amp;psig=AFQjCNGNNARiei_0679RM9WsNyv2evgRjA&amp;ust=1367052347545446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28662" y="2357430"/>
            <a:ext cx="7772400" cy="1043943"/>
          </a:xfrm>
        </p:spPr>
        <p:txBody>
          <a:bodyPr>
            <a:normAutofit fontScale="90000"/>
          </a:bodyPr>
          <a:lstStyle/>
          <a:p>
            <a:pPr algn="ctr"/>
            <a:r>
              <a:rPr lang="tr-TR" sz="4000" dirty="0" smtClean="0"/>
              <a:t>T.C. </a:t>
            </a:r>
            <a:br>
              <a:rPr lang="tr-TR" sz="4000" dirty="0" smtClean="0"/>
            </a:br>
            <a:r>
              <a:rPr lang="tr-TR" sz="4000" dirty="0" smtClean="0"/>
              <a:t>SİİRT ÜNİVERSİTESİ</a:t>
            </a:r>
            <a:endParaRPr lang="tr-TR" sz="4000" dirty="0"/>
          </a:p>
        </p:txBody>
      </p:sp>
      <p:pic>
        <p:nvPicPr>
          <p:cNvPr id="5" name="Picture 2" descr="http://intoff.adanabtu.edu.tr/Images/Sayfa_Images/ur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0"/>
            <a:ext cx="2714612" cy="1775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2 Alt Başlık"/>
          <p:cNvSpPr>
            <a:spLocks noGrp="1"/>
          </p:cNvSpPr>
          <p:nvPr>
            <p:ph type="subTitle" idx="1"/>
          </p:nvPr>
        </p:nvSpPr>
        <p:spPr>
          <a:xfrm>
            <a:off x="785786" y="3643314"/>
            <a:ext cx="7772400" cy="1525187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Farabi Kurum Koordinatörü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Doç. Dr. Saba SAMATYA ÖLMEZ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tr-TR" sz="2800" b="1" kern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Farabi Ofis Koordinatörü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2800" b="1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Tayfur POLAT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2786050" cy="27675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Tayfur\Desktop\siirt log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5357826"/>
            <a:ext cx="1714512" cy="1181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0" y="1481328"/>
            <a:ext cx="9036496" cy="4948068"/>
          </a:xfrm>
        </p:spPr>
        <p:txBody>
          <a:bodyPr/>
          <a:lstStyle/>
          <a:p>
            <a:pPr algn="just"/>
            <a:r>
              <a:rPr lang="tr-TR" dirty="0" smtClean="0"/>
              <a:t>Öğrencilerin bir </a:t>
            </a:r>
            <a:r>
              <a:rPr lang="tr-TR" dirty="0"/>
              <a:t>veya iki yarıyıl süresince kendi kurumları dışında başka bir yükseköğretim kurumunda eğitim ve öğretim faaliyetlerine devam etmelerini amaçlamaktadır. </a:t>
            </a:r>
            <a:endParaRPr lang="tr-TR" dirty="0" smtClean="0"/>
          </a:p>
          <a:p>
            <a:pPr algn="just"/>
            <a:endParaRPr lang="tr-TR" dirty="0" smtClean="0"/>
          </a:p>
          <a:p>
            <a:pPr algn="just"/>
            <a:r>
              <a:rPr lang="tr-TR" dirty="0"/>
              <a:t>Farabi Değişim Programına katılan öğrencilere </a:t>
            </a:r>
            <a:r>
              <a:rPr lang="tr-TR" b="1" dirty="0"/>
              <a:t>karşılıksız </a:t>
            </a:r>
            <a:r>
              <a:rPr lang="tr-TR" b="1" dirty="0" smtClean="0"/>
              <a:t>burs ödemesi</a:t>
            </a:r>
            <a:r>
              <a:rPr lang="tr-TR" dirty="0" smtClean="0"/>
              <a:t> </a:t>
            </a:r>
            <a:r>
              <a:rPr lang="tr-TR" dirty="0"/>
              <a:t>yapılmaktadır.</a:t>
            </a:r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rgbClr val="FFC000"/>
                </a:solidFill>
              </a:rPr>
              <a:t>Farabi</a:t>
            </a:r>
            <a:r>
              <a:rPr lang="tr-TR" dirty="0" smtClean="0">
                <a:solidFill>
                  <a:srgbClr val="FFC000"/>
                </a:solidFill>
              </a:rPr>
              <a:t> Değişim Programı</a:t>
            </a:r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347576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r-TR" sz="32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Times New Roman" pitchFamily="18" charset="0"/>
              </a:rPr>
              <a:t>FARABİ DEĞİŞİM OFİSİ</a:t>
            </a:r>
            <a:endParaRPr lang="tr-TR" sz="32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83568" y="1484784"/>
            <a:ext cx="7817522" cy="4515984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Bilgilendirme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Protokollerin düzenlenmesi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İlan, başvuruların kabulü ve değerlendirilmesi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Teklif çağrısı hazırlama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Bütçelendirme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Raporlama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Dosyalama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İstatistiklerin tutulması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Mali hesapların tutulması işlemlerini yürütmektedir.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tr-T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3348646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364373"/>
          </a:xfrm>
        </p:spPr>
        <p:txBody>
          <a:bodyPr/>
          <a:lstStyle/>
          <a:p>
            <a:pPr algn="just"/>
            <a:r>
              <a:rPr lang="tr-TR" dirty="0" smtClean="0"/>
              <a:t>2017-2018 Eğitim-Öğretim yılında Farabi Değişim Programı ile diğer Yükseköğretim Kurumlarından 11 öğrenci Farabi Değişim Programı öğrencisi olarak öğrenimini sürdürmek üzere Üniversitemize gelmiştir.</a:t>
            </a:r>
          </a:p>
          <a:p>
            <a:pPr algn="just"/>
            <a:endParaRPr lang="tr-TR" dirty="0" smtClean="0"/>
          </a:p>
          <a:p>
            <a:pPr algn="just"/>
            <a:r>
              <a:rPr lang="tr-TR" dirty="0" smtClean="0"/>
              <a:t>2017-2018 Eğitim-Öğretim yılında Farabi Değişim Programı ile Üniversitemizden diğer Yükseköğretim Kurumlarına 16 öğrenci Farabi Değişim Programı öğrencisi olarak öğrenimini sürdürmek üzere gitmiştir. 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221497"/>
          </a:xfrm>
        </p:spPr>
        <p:txBody>
          <a:bodyPr/>
          <a:lstStyle/>
          <a:p>
            <a:pPr algn="just"/>
            <a:r>
              <a:rPr lang="tr-TR" dirty="0" smtClean="0"/>
              <a:t>Üniversitemizden diğer Üniversitelere Farabi Değişim Programı ile Giden öğrencilere YÖK tarafından finanse edilen ve sadece Güz yarıyılında ödenmek üzere burs verilmektedir.</a:t>
            </a:r>
          </a:p>
          <a:p>
            <a:pPr algn="just"/>
            <a:endParaRPr lang="tr-TR" dirty="0" smtClean="0"/>
          </a:p>
          <a:p>
            <a:pPr algn="just"/>
            <a:r>
              <a:rPr lang="tr-TR" dirty="0" smtClean="0"/>
              <a:t>2011-2012 Eğitim-Öğretim yılında 30 Yükseköğretim Kurumu ile anlaşmamız bulunurken, 2017-2018 Eğitim-Öğretim yılında birçok farklı bölümlerimizin de aktif duruma geçmesi ile anlaşmalı olduğumuz Üniversite sayısı 85 e ulaşmıştır.				                        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721563"/>
          </a:xfrm>
        </p:spPr>
        <p:txBody>
          <a:bodyPr>
            <a:normAutofit fontScale="92500"/>
          </a:bodyPr>
          <a:lstStyle/>
          <a:p>
            <a:r>
              <a:rPr lang="tr-TR" b="1" dirty="0" smtClean="0"/>
              <a:t>Misyon</a:t>
            </a:r>
            <a:endParaRPr lang="tr-TR" dirty="0" smtClean="0"/>
          </a:p>
          <a:p>
            <a:pPr algn="just">
              <a:buNone/>
            </a:pPr>
            <a:r>
              <a:rPr lang="tr-TR" dirty="0" smtClean="0"/>
              <a:t>  Farabi Değişim Programı, Türkiye’deki Yükseköğretim kurumlarında eğitim-öğretimini sürdüren öğrencilere, farklı bir eğitim-öğretim ortamı içinde bulunmasını, sosyal ve kültürel gelişimlerini arttırmasını, kariyerlerine olumlu katkı sağlamasını amaç edinmiştir. </a:t>
            </a:r>
          </a:p>
          <a:p>
            <a:pPr algn="just">
              <a:buNone/>
            </a:pPr>
            <a:endParaRPr lang="tr-TR" dirty="0" smtClean="0"/>
          </a:p>
          <a:p>
            <a:pPr algn="just"/>
            <a:r>
              <a:rPr lang="tr-TR" b="1" dirty="0" smtClean="0"/>
              <a:t>Vizyon</a:t>
            </a:r>
            <a:endParaRPr lang="tr-TR" dirty="0" smtClean="0"/>
          </a:p>
          <a:p>
            <a:pPr algn="just">
              <a:buNone/>
            </a:pPr>
            <a:r>
              <a:rPr lang="tr-TR" dirty="0" smtClean="0"/>
              <a:t>   Farabi Kurum Koordinatörlüğü, kabul ettiği öğrencilere Siirt Üniversitesi vizyon, misyon ve kültürünü kazandırmak ve eğitim-araştırma vizyonlarının gelişmesine katkı sağlamayı amaç edinmiştir.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007291"/>
          </a:xfrm>
        </p:spPr>
        <p:txBody>
          <a:bodyPr>
            <a:normAutofit/>
          </a:bodyPr>
          <a:lstStyle/>
          <a:p>
            <a:endParaRPr lang="tr-TR" sz="2400" dirty="0" smtClean="0"/>
          </a:p>
          <a:p>
            <a:r>
              <a:rPr lang="tr-TR" sz="2400" dirty="0" smtClean="0"/>
              <a:t>Koordinatörlüğün Fiziksel Yapısı:</a:t>
            </a:r>
          </a:p>
          <a:p>
            <a:pPr>
              <a:buNone/>
            </a:pPr>
            <a:r>
              <a:rPr lang="tr-TR" sz="2400" dirty="0" smtClean="0"/>
              <a:t/>
            </a:r>
            <a:br>
              <a:rPr lang="tr-TR" sz="2400" dirty="0" smtClean="0"/>
            </a:br>
            <a:r>
              <a:rPr lang="tr-TR" sz="2000" dirty="0" smtClean="0"/>
              <a:t>Farabi Değişim Programı Kurum Koordinatörlüğü, Kezer yerleşkesi Rektörlük B Blok binasının ikinci katında hizmet vermektedir.</a:t>
            </a:r>
          </a:p>
          <a:p>
            <a:pPr>
              <a:buNone/>
            </a:pPr>
            <a:endParaRPr lang="tr-TR" sz="2400" dirty="0" smtClean="0"/>
          </a:p>
          <a:p>
            <a:pPr lvl="0">
              <a:buNone/>
            </a:pPr>
            <a:r>
              <a:rPr lang="tr-TR" sz="2400" b="1" dirty="0" smtClean="0"/>
              <a:t>Örgüt Yapısı</a:t>
            </a:r>
          </a:p>
          <a:p>
            <a:pPr>
              <a:buNone/>
            </a:pPr>
            <a:endParaRPr lang="tr-TR" sz="2400" dirty="0"/>
          </a:p>
        </p:txBody>
      </p:sp>
      <p:graphicFrame>
        <p:nvGraphicFramePr>
          <p:cNvPr id="5" name="4 Diyagram"/>
          <p:cNvGraphicFramePr/>
          <p:nvPr/>
        </p:nvGraphicFramePr>
        <p:xfrm>
          <a:off x="1142976" y="3071810"/>
          <a:ext cx="6429420" cy="2615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1071570"/>
          </a:xfrm>
        </p:spPr>
        <p:txBody>
          <a:bodyPr>
            <a:normAutofit fontScale="85000" lnSpcReduction="20000"/>
          </a:bodyPr>
          <a:lstStyle/>
          <a:p>
            <a:r>
              <a:rPr lang="tr-TR" b="1" dirty="0" smtClean="0"/>
              <a:t>Üniversiteler Arasında Yapılan İkili Anlaşmalar</a:t>
            </a:r>
          </a:p>
          <a:p>
            <a:endParaRPr lang="tr-TR" dirty="0" smtClean="0"/>
          </a:p>
          <a:p>
            <a:pPr>
              <a:buNone/>
            </a:pPr>
            <a:r>
              <a:rPr lang="tr-TR" dirty="0" smtClean="0"/>
              <a:t>  85 Üniversite ile ikili anlaşma protokolü yapılmıştır.</a:t>
            </a:r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571472" y="2500306"/>
          <a:ext cx="8072494" cy="2286016"/>
        </p:xfrm>
        <a:graphic>
          <a:graphicData uri="http://schemas.openxmlformats.org/drawingml/2006/table">
            <a:tbl>
              <a:tblPr/>
              <a:tblGrid>
                <a:gridCol w="1500327"/>
                <a:gridCol w="865817"/>
                <a:gridCol w="903049"/>
                <a:gridCol w="945649"/>
                <a:gridCol w="928694"/>
                <a:gridCol w="1000132"/>
                <a:gridCol w="928694"/>
                <a:gridCol w="1000132"/>
              </a:tblGrid>
              <a:tr h="436880">
                <a:tc gridSpan="8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Farabi </a:t>
                      </a:r>
                      <a:r>
                        <a:rPr lang="tr-TR" sz="1200" b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Değişim Programı Kapsamındaki Öğrenci </a:t>
                      </a:r>
                      <a:r>
                        <a:rPr lang="tr-TR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Sayılarının Yıllara Göre Dağılımı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655320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Yıllar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51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2011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51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2012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2013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</a:t>
                      </a:r>
                      <a:r>
                        <a:rPr lang="tr-TR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2014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4414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2015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4414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2016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4414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2017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0874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Gelen Öğrenci Sayıları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79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65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Giden Öğrenci Sayıları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b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714348" y="1357298"/>
          <a:ext cx="7786742" cy="2928958"/>
        </p:xfrm>
        <a:graphic>
          <a:graphicData uri="http://schemas.openxmlformats.org/drawingml/2006/table">
            <a:tbl>
              <a:tblPr/>
              <a:tblGrid>
                <a:gridCol w="7786742"/>
              </a:tblGrid>
              <a:tr h="61455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2400" b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Stratejik Hedefler</a:t>
                      </a:r>
                      <a:endParaRPr lang="tr-T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5" marR="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1181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Farabi Değişim Hareketliliğinin artarak devam etmesini sağlamak</a:t>
                      </a:r>
                      <a:endParaRPr lang="tr-T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5" marR="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1181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Gelen Öğrenci sayısını arttırıcı faaliyetlerde bulunmak</a:t>
                      </a:r>
                      <a:endParaRPr lang="tr-T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5" marR="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6022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Gelen Öğrenci Memnuniyetini sağlamak</a:t>
                      </a:r>
                      <a:endParaRPr lang="tr-T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5" marR="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6022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2000" b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Giden Öğrenci Memnuniyetini sağlamak</a:t>
                      </a:r>
                      <a:endParaRPr lang="tr-T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5" marR="6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435811"/>
          </a:xfrm>
        </p:spPr>
        <p:txBody>
          <a:bodyPr>
            <a:normAutofit/>
          </a:bodyPr>
          <a:lstStyle/>
          <a:p>
            <a:r>
              <a:rPr lang="tr-TR" sz="2400" b="1" dirty="0" smtClean="0"/>
              <a:t>Mali Bilgiler</a:t>
            </a:r>
          </a:p>
          <a:p>
            <a:endParaRPr lang="tr-TR" sz="2400" b="1" dirty="0" smtClean="0"/>
          </a:p>
          <a:p>
            <a:pPr>
              <a:buNone/>
            </a:pPr>
            <a:r>
              <a:rPr lang="tr-TR" sz="2000" dirty="0" smtClean="0"/>
              <a:t>   YÖK tarafından Üniversitemizden diğer Üniversitelere Giden öğrencilere her yıl belli bir miktarda burs ödemesi yapılmaktadır. 2017-2018 Eğitim-Öğretim yılında giden her bir öğrenci için 1.600,00 TL burs ödemesi  Üniversite Farabi bütçesine aktarılmakta bu ödemenin % 70’ i Güz döneminde 4 ay’ a bölünerek ödenmekte. % 30’ luk kısmı ise gittiği Üniversitede aldığı derslerden geçme kalma durumu ve aldığı ders kredi oranına göre Koordinatörlüğümüzce öğrencilerin hesaplarına aktarılmaktadır.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404813"/>
          <a:ext cx="9144000" cy="622422"/>
        </p:xfrm>
        <a:graphic>
          <a:graphicData uri="http://schemas.openxmlformats.org/drawingml/2006/table">
            <a:tbl>
              <a:tblPr/>
              <a:tblGrid>
                <a:gridCol w="1835696"/>
                <a:gridCol w="5328592"/>
                <a:gridCol w="1979712"/>
              </a:tblGrid>
              <a:tr h="622422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Segoe UI Symbol" pitchFamily="34" charset="0"/>
                        <a:ea typeface="Segoe UI Symbol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r-TR" sz="2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Segoe UI Symbol" pitchFamily="34" charset="0"/>
                        <a:ea typeface="Segoe UI Symbol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Segoe UI Symbol" pitchFamily="34" charset="0"/>
                        <a:ea typeface="Segoe UI Symbol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60423" name="Resim 2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6042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604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6042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9" name="8 Dikdörtgen"/>
          <p:cNvSpPr/>
          <p:nvPr/>
        </p:nvSpPr>
        <p:spPr>
          <a:xfrm>
            <a:off x="428596" y="285728"/>
            <a:ext cx="8391554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1800" lvl="0" indent="-431800">
              <a:lnSpc>
                <a:spcPct val="150000"/>
              </a:lnSpc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Farabi Değişim</a:t>
            </a:r>
            <a:r>
              <a:rPr lang="tr-TR" sz="2400" b="1" dirty="0" smtClean="0"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 </a:t>
            </a:r>
            <a:r>
              <a:rPr lang="tr-T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Segoe UI Symbol" pitchFamily="34" charset="0"/>
                <a:cs typeface="Times New Roman" pitchFamily="18" charset="0"/>
              </a:rPr>
              <a:t>Programındaki sorunlar</a:t>
            </a:r>
            <a:endParaRPr lang="tr-TR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1600" b="1" dirty="0" smtClean="0">
                <a:latin typeface="Eras Medium ITC" pitchFamily="34" charset="0"/>
                <a:cs typeface="Times New Roman" pitchFamily="18" charset="0"/>
              </a:rPr>
              <a:t>Burs </a:t>
            </a:r>
            <a:r>
              <a:rPr lang="tr-TR" sz="1600" b="1" dirty="0">
                <a:latin typeface="Eras Medium ITC" pitchFamily="34" charset="0"/>
                <a:cs typeface="Times New Roman" pitchFamily="18" charset="0"/>
              </a:rPr>
              <a:t>miktarı </a:t>
            </a:r>
            <a:r>
              <a:rPr lang="tr-TR" sz="1600" b="1" dirty="0" smtClean="0">
                <a:latin typeface="Eras Medium ITC" pitchFamily="34" charset="0"/>
                <a:cs typeface="Times New Roman" pitchFamily="18" charset="0"/>
              </a:rPr>
              <a:t>yetersiz.</a:t>
            </a:r>
          </a:p>
          <a:p>
            <a:pPr marL="431800" indent="-431800">
              <a:lnSpc>
                <a:spcPct val="150000"/>
              </a:lnSpc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1600" b="1" dirty="0" smtClean="0">
                <a:latin typeface="Eras Medium ITC" pitchFamily="34" charset="0"/>
                <a:cs typeface="Times New Roman" pitchFamily="18" charset="0"/>
              </a:rPr>
              <a:t>Danışmanların bilgisi yetersiz.</a:t>
            </a:r>
          </a:p>
          <a:p>
            <a:pPr marL="431800" indent="-431800">
              <a:lnSpc>
                <a:spcPct val="150000"/>
              </a:lnSpc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1600" b="1" dirty="0" smtClean="0">
                <a:latin typeface="Eras Medium ITC" pitchFamily="34" charset="0"/>
                <a:cs typeface="Times New Roman" pitchFamily="18" charset="0"/>
              </a:rPr>
              <a:t>Bölüm Koordinatörleri ilgisiz ve yeterli bilgileri yok.</a:t>
            </a:r>
          </a:p>
          <a:p>
            <a:pPr marL="431800" indent="-72000">
              <a:buClr>
                <a:schemeClr val="bg2">
                  <a:lumMod val="25000"/>
                </a:schemeClr>
              </a:buClr>
              <a:defRPr/>
            </a:pPr>
            <a:endParaRPr lang="tr-TR" sz="2200" b="1" dirty="0" smtClean="0">
              <a:latin typeface="Eras Medium ITC" pitchFamily="34" charset="0"/>
              <a:cs typeface="Times New Roman" pitchFamily="18" charset="0"/>
            </a:endParaRPr>
          </a:p>
          <a:p>
            <a:pPr marL="431800" indent="-72000">
              <a:buClr>
                <a:schemeClr val="bg2">
                  <a:lumMod val="25000"/>
                </a:schemeClr>
              </a:buClr>
              <a:defRPr/>
            </a:pPr>
            <a:endParaRPr lang="tr-TR" sz="2200" b="1" dirty="0" smtClean="0">
              <a:latin typeface="Eras Medium ITC" pitchFamily="34" charset="0"/>
              <a:cs typeface="Times New Roman" pitchFamily="18" charset="0"/>
            </a:endParaRPr>
          </a:p>
          <a:p>
            <a:pPr marL="431800" indent="-72000">
              <a:buClr>
                <a:schemeClr val="bg2">
                  <a:lumMod val="25000"/>
                </a:schemeClr>
              </a:buClr>
              <a:defRPr/>
            </a:pPr>
            <a:endParaRPr lang="tr-TR" sz="2200" b="1" dirty="0" smtClean="0">
              <a:latin typeface="Eras Medium ITC" pitchFamily="34" charset="0"/>
              <a:cs typeface="Times New Roman" pitchFamily="18" charset="0"/>
            </a:endParaRPr>
          </a:p>
          <a:p>
            <a:pPr marL="431800" indent="-72000">
              <a:buClr>
                <a:schemeClr val="bg2">
                  <a:lumMod val="25000"/>
                </a:schemeClr>
              </a:buClr>
              <a:defRPr/>
            </a:pPr>
            <a:r>
              <a:rPr lang="tr-TR" sz="2200" b="1" dirty="0" smtClean="0">
                <a:latin typeface="Eras Medium ITC" pitchFamily="34" charset="0"/>
                <a:cs typeface="Times New Roman" pitchFamily="18" charset="0"/>
              </a:rPr>
              <a:t>Öğrencilerin Farabi Değişim Programına Katılım Amaçları:</a:t>
            </a:r>
          </a:p>
          <a:p>
            <a:pPr marL="431800" indent="-72000">
              <a:buClr>
                <a:schemeClr val="bg2">
                  <a:lumMod val="25000"/>
                </a:schemeClr>
              </a:buClr>
              <a:defRPr/>
            </a:pPr>
            <a:endParaRPr lang="tr-TR" sz="2200" b="1" dirty="0">
              <a:latin typeface="Eras Medium ITC" pitchFamily="34" charset="0"/>
              <a:cs typeface="Times New Roman" pitchFamily="18" charset="0"/>
            </a:endParaRP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1600" b="1" dirty="0" smtClean="0">
                <a:latin typeface="Eras Medium ITC" pitchFamily="34" charset="0"/>
                <a:cs typeface="Times New Roman" pitchFamily="18" charset="0"/>
              </a:rPr>
              <a:t>Eğitim ve sosyal hayatıma katkı sağlayacağı için programa katıldım,</a:t>
            </a: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1600" b="1" dirty="0" smtClean="0">
                <a:latin typeface="Eras Medium ITC" pitchFamily="34" charset="0"/>
                <a:cs typeface="Times New Roman" pitchFamily="18" charset="0"/>
              </a:rPr>
              <a:t>Ailemin </a:t>
            </a:r>
            <a:r>
              <a:rPr lang="tr-TR" sz="1600" b="1" dirty="0">
                <a:latin typeface="Eras Medium ITC" pitchFamily="34" charset="0"/>
                <a:cs typeface="Times New Roman" pitchFamily="18" charset="0"/>
              </a:rPr>
              <a:t>yanına gelmek için </a:t>
            </a:r>
            <a:r>
              <a:rPr lang="tr-TR" sz="1600" b="1" dirty="0" smtClean="0">
                <a:latin typeface="Eras Medium ITC" pitchFamily="34" charset="0"/>
                <a:cs typeface="Times New Roman" pitchFamily="18" charset="0"/>
              </a:rPr>
              <a:t>katıldım,</a:t>
            </a:r>
            <a:endParaRPr lang="tr-TR" sz="1600" b="1" dirty="0">
              <a:latin typeface="Eras Medium ITC" pitchFamily="34" charset="0"/>
              <a:cs typeface="Times New Roman" pitchFamily="18" charset="0"/>
            </a:endParaRPr>
          </a:p>
          <a:p>
            <a:pPr marL="431800" indent="-4318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defRPr/>
            </a:pPr>
            <a:r>
              <a:rPr lang="tr-TR" sz="1600" b="1" dirty="0" smtClean="0">
                <a:latin typeface="Eras Medium ITC" pitchFamily="34" charset="0"/>
                <a:cs typeface="Times New Roman" pitchFamily="18" charset="0"/>
              </a:rPr>
              <a:t>Bu </a:t>
            </a:r>
            <a:r>
              <a:rPr lang="tr-TR" sz="1600" b="1" dirty="0">
                <a:latin typeface="Eras Medium ITC" pitchFamily="34" charset="0"/>
                <a:cs typeface="Times New Roman" pitchFamily="18" charset="0"/>
              </a:rPr>
              <a:t>Program yararlı </a:t>
            </a:r>
            <a:r>
              <a:rPr lang="tr-TR" sz="1600" b="1" dirty="0" smtClean="0">
                <a:latin typeface="Eras Medium ITC" pitchFamily="34" charset="0"/>
                <a:cs typeface="Times New Roman" pitchFamily="18" charset="0"/>
              </a:rPr>
              <a:t>oldu,</a:t>
            </a:r>
            <a:endParaRPr lang="tr-TR" sz="1600" b="1" dirty="0">
              <a:latin typeface="Eras Medium ITC" pitchFamily="34" charset="0"/>
              <a:cs typeface="Times New Roman" pitchFamily="18" charset="0"/>
            </a:endParaRPr>
          </a:p>
          <a:p>
            <a:pPr indent="-4320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defRPr/>
            </a:pPr>
            <a:endParaRPr lang="tr-TR" sz="2200" dirty="0">
              <a:latin typeface="Eras Medium ITC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57200" y="3643314"/>
            <a:ext cx="8229600" cy="2363977"/>
          </a:xfrm>
        </p:spPr>
        <p:txBody>
          <a:bodyPr/>
          <a:lstStyle/>
          <a:p>
            <a:r>
              <a:rPr lang="tr-TR" sz="2800" dirty="0" smtClean="0">
                <a:latin typeface="Andalus" pitchFamily="18" charset="-78"/>
                <a:cs typeface="Andalus" pitchFamily="18" charset="-78"/>
              </a:rPr>
              <a:t>E-Posta:</a:t>
            </a:r>
            <a:r>
              <a:rPr lang="tr-TR" sz="2800" dirty="0" err="1" smtClean="0">
                <a:latin typeface="Andalus" pitchFamily="18" charset="-78"/>
                <a:cs typeface="Andalus" pitchFamily="18" charset="-78"/>
              </a:rPr>
              <a:t>farabi</a:t>
            </a:r>
            <a:r>
              <a:rPr lang="tr-TR" sz="2800" dirty="0" smtClean="0">
                <a:latin typeface="Andalus" pitchFamily="18" charset="-78"/>
                <a:cs typeface="Andalus" pitchFamily="18" charset="-78"/>
              </a:rPr>
              <a:t>@</a:t>
            </a:r>
            <a:r>
              <a:rPr lang="tr-TR" sz="2800" dirty="0" err="1" smtClean="0">
                <a:latin typeface="Andalus" pitchFamily="18" charset="-78"/>
                <a:cs typeface="Andalus" pitchFamily="18" charset="-78"/>
              </a:rPr>
              <a:t>siirt</a:t>
            </a:r>
            <a:r>
              <a:rPr lang="tr-TR" sz="2800" dirty="0" smtClean="0">
                <a:latin typeface="Andalus" pitchFamily="18" charset="-78"/>
                <a:cs typeface="Andalus" pitchFamily="18" charset="-78"/>
              </a:rPr>
              <a:t>.edu.tr</a:t>
            </a:r>
          </a:p>
          <a:p>
            <a:r>
              <a:rPr lang="tr-TR" sz="2800" dirty="0" smtClean="0">
                <a:latin typeface="Andalus" pitchFamily="18" charset="-78"/>
                <a:cs typeface="Andalus" pitchFamily="18" charset="-78"/>
              </a:rPr>
              <a:t>Telefon : 0484 </a:t>
            </a:r>
            <a:r>
              <a:rPr lang="tr-TR" sz="2800" dirty="0" smtClean="0">
                <a:latin typeface="Andalus" pitchFamily="18" charset="-78"/>
                <a:cs typeface="Andalus" pitchFamily="18" charset="-78"/>
              </a:rPr>
              <a:t>212 11 11 </a:t>
            </a:r>
            <a:r>
              <a:rPr lang="tr-TR" sz="2800" dirty="0" smtClean="0">
                <a:latin typeface="Andalus" pitchFamily="18" charset="-78"/>
                <a:cs typeface="Andalus" pitchFamily="18" charset="-78"/>
              </a:rPr>
              <a:t>- Dahili:3495</a:t>
            </a:r>
          </a:p>
          <a:p>
            <a:pPr>
              <a:buNone/>
            </a:pPr>
            <a:endParaRPr lang="tr-TR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>
          <a:xfrm>
            <a:off x="457200" y="2786058"/>
            <a:ext cx="8229600" cy="857256"/>
          </a:xfrm>
        </p:spPr>
        <p:txBody>
          <a:bodyPr/>
          <a:lstStyle/>
          <a:p>
            <a:r>
              <a:rPr lang="tr-TR" dirty="0" smtClean="0"/>
              <a:t> </a:t>
            </a:r>
            <a:r>
              <a:rPr lang="tr-TR" sz="2800" dirty="0" smtClean="0"/>
              <a:t>İLETİŞİM</a:t>
            </a:r>
            <a:endParaRPr lang="tr-TR" sz="2800" dirty="0"/>
          </a:p>
        </p:txBody>
      </p:sp>
      <p:pic>
        <p:nvPicPr>
          <p:cNvPr id="4" name="3 Resim" descr="10933722_4880964599627_5945578815833223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714356"/>
            <a:ext cx="4143372" cy="12948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labalık">
  <a:themeElements>
    <a:clrScheme name="Özel 3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BF990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labalı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Kalabalı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969</TotalTime>
  <Words>461</Words>
  <Application>Microsoft Office PowerPoint</Application>
  <PresentationFormat>Ekran Gösterisi (4:3)</PresentationFormat>
  <Paragraphs>94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12</vt:i4>
      </vt:variant>
    </vt:vector>
  </HeadingPairs>
  <TitlesOfParts>
    <vt:vector size="13" baseType="lpstr">
      <vt:lpstr>Kalabalık</vt:lpstr>
      <vt:lpstr>T.C.  SİİRT ÜNİVERSİTESİ</vt:lpstr>
      <vt:lpstr>Farabi Değişim Programı</vt:lpstr>
      <vt:lpstr>FARABİ DEĞİŞİM OFİSİ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 İLETİŞİM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T.C SİİRT ÜNİVERSİTESİ</dc:title>
  <dc:creator>Onur tunç</dc:creator>
  <cp:lastModifiedBy>Tayfur</cp:lastModifiedBy>
  <cp:revision>81</cp:revision>
  <dcterms:created xsi:type="dcterms:W3CDTF">2015-01-23T06:39:53Z</dcterms:created>
  <dcterms:modified xsi:type="dcterms:W3CDTF">2018-06-06T13:13:17Z</dcterms:modified>
</cp:coreProperties>
</file>