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9" r:id="rId4"/>
    <p:sldId id="259" r:id="rId5"/>
    <p:sldId id="290" r:id="rId6"/>
    <p:sldId id="291" r:id="rId7"/>
    <p:sldId id="292" r:id="rId8"/>
    <p:sldId id="293" r:id="rId9"/>
    <p:sldId id="294" r:id="rId10"/>
    <p:sldId id="295" r:id="rId11"/>
    <p:sldId id="297" r:id="rId12"/>
    <p:sldId id="298" r:id="rId13"/>
    <p:sldId id="299" r:id="rId14"/>
    <p:sldId id="300" r:id="rId15"/>
    <p:sldId id="301" r:id="rId16"/>
    <p:sldId id="302" r:id="rId17"/>
    <p:sldId id="303" r:id="rId18"/>
    <p:sldId id="304" r:id="rId19"/>
    <p:sldId id="305" r:id="rId20"/>
    <p:sldId id="306" r:id="rId21"/>
    <p:sldId id="307" r:id="rId22"/>
    <p:sldId id="275" r:id="rId23"/>
    <p:sldId id="260" r:id="rId24"/>
    <p:sldId id="277" r:id="rId25"/>
    <p:sldId id="279" r:id="rId26"/>
    <p:sldId id="311" r:id="rId27"/>
    <p:sldId id="308" r:id="rId28"/>
    <p:sldId id="309" r:id="rId29"/>
    <p:sldId id="310" r:id="rId30"/>
    <p:sldId id="312" r:id="rId31"/>
    <p:sldId id="313" r:id="rId32"/>
    <p:sldId id="314" r:id="rId33"/>
    <p:sldId id="315" r:id="rId34"/>
    <p:sldId id="316" r:id="rId35"/>
    <p:sldId id="317" r:id="rId36"/>
    <p:sldId id="318" r:id="rId37"/>
    <p:sldId id="319" r:id="rId38"/>
    <p:sldId id="320" r:id="rId39"/>
    <p:sldId id="323" r:id="rId40"/>
    <p:sldId id="321" r:id="rId41"/>
    <p:sldId id="322" r:id="rId42"/>
    <p:sldId id="324" r:id="rId43"/>
    <p:sldId id="325" r:id="rId44"/>
    <p:sldId id="326" r:id="rId45"/>
    <p:sldId id="327" r:id="rId46"/>
    <p:sldId id="328" r:id="rId47"/>
    <p:sldId id="329" r:id="rId48"/>
    <p:sldId id="330" r:id="rId49"/>
    <p:sldId id="331" r:id="rId50"/>
    <p:sldId id="285" r:id="rId51"/>
    <p:sldId id="332" r:id="rId52"/>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00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78" autoAdjust="0"/>
    <p:restoredTop sz="94660"/>
  </p:normalViewPr>
  <p:slideViewPr>
    <p:cSldViewPr>
      <p:cViewPr>
        <p:scale>
          <a:sx n="118" d="100"/>
          <a:sy n="118" d="100"/>
        </p:scale>
        <p:origin x="-1422"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lvl1pPr>
              <a:defRPr/>
            </a:lvl1pPr>
          </a:lstStyle>
          <a:p>
            <a:pPr>
              <a:defRPr/>
            </a:pPr>
            <a:fld id="{A0D3E7F9-2E04-46C7-AD09-149EE7DF33C9}" type="datetimeFigureOut">
              <a:rPr lang="tr-TR"/>
              <a:pPr>
                <a:defRPr/>
              </a:pPr>
              <a:t>7.03.2017</a:t>
            </a:fld>
            <a:endParaRPr lang="tr-TR"/>
          </a:p>
        </p:txBody>
      </p:sp>
      <p:sp>
        <p:nvSpPr>
          <p:cNvPr id="5" name="4 Altbilgi Yer Tutucusu"/>
          <p:cNvSpPr>
            <a:spLocks noGrp="1"/>
          </p:cNvSpPr>
          <p:nvPr>
            <p:ph type="ftr" sz="quarter" idx="11"/>
          </p:nvPr>
        </p:nvSpPr>
        <p:spPr/>
        <p:txBody>
          <a:bodyPr/>
          <a:lstStyle>
            <a:lvl1pPr>
              <a:defRPr/>
            </a:lvl1pPr>
          </a:lstStyle>
          <a:p>
            <a:pPr>
              <a:defRPr/>
            </a:pPr>
            <a:endParaRPr lang="tr-TR"/>
          </a:p>
        </p:txBody>
      </p:sp>
      <p:sp>
        <p:nvSpPr>
          <p:cNvPr id="6" name="5 Slayt Numarası Yer Tutucusu"/>
          <p:cNvSpPr>
            <a:spLocks noGrp="1"/>
          </p:cNvSpPr>
          <p:nvPr>
            <p:ph type="sldNum" sz="quarter" idx="12"/>
          </p:nvPr>
        </p:nvSpPr>
        <p:spPr/>
        <p:txBody>
          <a:bodyPr/>
          <a:lstStyle>
            <a:lvl1pPr>
              <a:defRPr/>
            </a:lvl1pPr>
          </a:lstStyle>
          <a:p>
            <a:pPr>
              <a:defRPr/>
            </a:pPr>
            <a:fld id="{CE3503D9-B7D7-4D0E-9D08-D673B22C8819}"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pPr>
              <a:defRPr/>
            </a:pPr>
            <a:fld id="{03905730-FEA6-48BA-A1BB-A8A2F7B25AA5}" type="datetimeFigureOut">
              <a:rPr lang="tr-TR"/>
              <a:pPr>
                <a:defRPr/>
              </a:pPr>
              <a:t>7.03.2017</a:t>
            </a:fld>
            <a:endParaRPr lang="tr-TR"/>
          </a:p>
        </p:txBody>
      </p:sp>
      <p:sp>
        <p:nvSpPr>
          <p:cNvPr id="5" name="4 Altbilgi Yer Tutucusu"/>
          <p:cNvSpPr>
            <a:spLocks noGrp="1"/>
          </p:cNvSpPr>
          <p:nvPr>
            <p:ph type="ftr" sz="quarter" idx="11"/>
          </p:nvPr>
        </p:nvSpPr>
        <p:spPr/>
        <p:txBody>
          <a:bodyPr/>
          <a:lstStyle>
            <a:lvl1pPr>
              <a:defRPr/>
            </a:lvl1pPr>
          </a:lstStyle>
          <a:p>
            <a:pPr>
              <a:defRPr/>
            </a:pPr>
            <a:endParaRPr lang="tr-TR"/>
          </a:p>
        </p:txBody>
      </p:sp>
      <p:sp>
        <p:nvSpPr>
          <p:cNvPr id="6" name="5 Slayt Numarası Yer Tutucusu"/>
          <p:cNvSpPr>
            <a:spLocks noGrp="1"/>
          </p:cNvSpPr>
          <p:nvPr>
            <p:ph type="sldNum" sz="quarter" idx="12"/>
          </p:nvPr>
        </p:nvSpPr>
        <p:spPr/>
        <p:txBody>
          <a:bodyPr/>
          <a:lstStyle>
            <a:lvl1pPr>
              <a:defRPr/>
            </a:lvl1pPr>
          </a:lstStyle>
          <a:p>
            <a:pPr>
              <a:defRPr/>
            </a:pPr>
            <a:fld id="{56E6D766-B0C0-45AB-9F8E-BE859AF8AD2D}"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lvl1pPr>
              <a:defRPr/>
            </a:lvl1pPr>
          </a:lstStyle>
          <a:p>
            <a:pPr>
              <a:defRPr/>
            </a:pPr>
            <a:fld id="{5D08DE91-3764-4D13-8F6A-DDB066583691}" type="datetimeFigureOut">
              <a:rPr lang="tr-TR"/>
              <a:pPr>
                <a:defRPr/>
              </a:pPr>
              <a:t>7.03.2017</a:t>
            </a:fld>
            <a:endParaRPr lang="tr-TR"/>
          </a:p>
        </p:txBody>
      </p:sp>
      <p:sp>
        <p:nvSpPr>
          <p:cNvPr id="5" name="4 Altbilgi Yer Tutucusu"/>
          <p:cNvSpPr>
            <a:spLocks noGrp="1"/>
          </p:cNvSpPr>
          <p:nvPr>
            <p:ph type="ftr" sz="quarter" idx="11"/>
          </p:nvPr>
        </p:nvSpPr>
        <p:spPr/>
        <p:txBody>
          <a:bodyPr/>
          <a:lstStyle>
            <a:lvl1pPr>
              <a:defRPr/>
            </a:lvl1pPr>
          </a:lstStyle>
          <a:p>
            <a:pPr>
              <a:defRPr/>
            </a:pPr>
            <a:endParaRPr lang="tr-TR"/>
          </a:p>
        </p:txBody>
      </p:sp>
      <p:sp>
        <p:nvSpPr>
          <p:cNvPr id="6" name="5 Slayt Numarası Yer Tutucusu"/>
          <p:cNvSpPr>
            <a:spLocks noGrp="1"/>
          </p:cNvSpPr>
          <p:nvPr>
            <p:ph type="sldNum" sz="quarter" idx="12"/>
          </p:nvPr>
        </p:nvSpPr>
        <p:spPr/>
        <p:txBody>
          <a:bodyPr/>
          <a:lstStyle>
            <a:lvl1pPr>
              <a:defRPr/>
            </a:lvl1pPr>
          </a:lstStyle>
          <a:p>
            <a:pPr>
              <a:defRPr/>
            </a:pPr>
            <a:fld id="{80166945-776E-4C98-B91A-F19A83EC729B}"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3 Veri Yer Tutucusu"/>
          <p:cNvSpPr>
            <a:spLocks noGrp="1"/>
          </p:cNvSpPr>
          <p:nvPr>
            <p:ph type="dt" sz="half" idx="10"/>
          </p:nvPr>
        </p:nvSpPr>
        <p:spPr/>
        <p:txBody>
          <a:bodyPr/>
          <a:lstStyle>
            <a:lvl1pPr>
              <a:defRPr/>
            </a:lvl1pPr>
          </a:lstStyle>
          <a:p>
            <a:pPr>
              <a:defRPr/>
            </a:pPr>
            <a:fld id="{F282E971-261A-472F-82F2-9E23DC669683}" type="datetimeFigureOut">
              <a:rPr lang="tr-TR"/>
              <a:pPr>
                <a:defRPr/>
              </a:pPr>
              <a:t>7.03.2017</a:t>
            </a:fld>
            <a:endParaRPr lang="tr-TR"/>
          </a:p>
        </p:txBody>
      </p:sp>
      <p:sp>
        <p:nvSpPr>
          <p:cNvPr id="6" name="4 Altbilgi Yer Tutucusu"/>
          <p:cNvSpPr>
            <a:spLocks noGrp="1"/>
          </p:cNvSpPr>
          <p:nvPr>
            <p:ph type="ftr" sz="quarter" idx="11"/>
          </p:nvPr>
        </p:nvSpPr>
        <p:spPr/>
        <p:txBody>
          <a:bodyPr/>
          <a:lstStyle>
            <a:lvl1pPr>
              <a:defRPr/>
            </a:lvl1pPr>
          </a:lstStyle>
          <a:p>
            <a:pPr>
              <a:defRPr/>
            </a:pPr>
            <a:endParaRPr lang="tr-TR"/>
          </a:p>
        </p:txBody>
      </p:sp>
      <p:sp>
        <p:nvSpPr>
          <p:cNvPr id="7" name="5 Slayt Numarası Yer Tutucusu"/>
          <p:cNvSpPr>
            <a:spLocks noGrp="1"/>
          </p:cNvSpPr>
          <p:nvPr>
            <p:ph type="sldNum" sz="quarter" idx="12"/>
          </p:nvPr>
        </p:nvSpPr>
        <p:spPr/>
        <p:txBody>
          <a:bodyPr/>
          <a:lstStyle>
            <a:lvl1pPr>
              <a:defRPr/>
            </a:lvl1pPr>
          </a:lstStyle>
          <a:p>
            <a:pPr>
              <a:defRPr/>
            </a:pPr>
            <a:fld id="{C4236A6D-3CE2-435A-9BA9-DF84B8899203}"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3 Veri Yer Tutucusu"/>
          <p:cNvSpPr>
            <a:spLocks noGrp="1"/>
          </p:cNvSpPr>
          <p:nvPr>
            <p:ph type="dt" sz="half" idx="10"/>
          </p:nvPr>
        </p:nvSpPr>
        <p:spPr/>
        <p:txBody>
          <a:bodyPr/>
          <a:lstStyle>
            <a:lvl1pPr>
              <a:defRPr/>
            </a:lvl1pPr>
          </a:lstStyle>
          <a:p>
            <a:pPr>
              <a:defRPr/>
            </a:pPr>
            <a:fld id="{76359B9B-99F3-40C9-B027-6F809A6C8247}" type="datetimeFigureOut">
              <a:rPr lang="tr-TR"/>
              <a:pPr>
                <a:defRPr/>
              </a:pPr>
              <a:t>7.03.2017</a:t>
            </a:fld>
            <a:endParaRPr lang="tr-TR"/>
          </a:p>
        </p:txBody>
      </p:sp>
      <p:sp>
        <p:nvSpPr>
          <p:cNvPr id="8" name="4 Altbilgi Yer Tutucusu"/>
          <p:cNvSpPr>
            <a:spLocks noGrp="1"/>
          </p:cNvSpPr>
          <p:nvPr>
            <p:ph type="ftr" sz="quarter" idx="11"/>
          </p:nvPr>
        </p:nvSpPr>
        <p:spPr/>
        <p:txBody>
          <a:bodyPr/>
          <a:lstStyle>
            <a:lvl1pPr>
              <a:defRPr/>
            </a:lvl1pPr>
          </a:lstStyle>
          <a:p>
            <a:pPr>
              <a:defRPr/>
            </a:pPr>
            <a:endParaRPr lang="tr-TR"/>
          </a:p>
        </p:txBody>
      </p:sp>
      <p:sp>
        <p:nvSpPr>
          <p:cNvPr id="9" name="5 Slayt Numarası Yer Tutucusu"/>
          <p:cNvSpPr>
            <a:spLocks noGrp="1"/>
          </p:cNvSpPr>
          <p:nvPr>
            <p:ph type="sldNum" sz="quarter" idx="12"/>
          </p:nvPr>
        </p:nvSpPr>
        <p:spPr/>
        <p:txBody>
          <a:bodyPr/>
          <a:lstStyle>
            <a:lvl1pPr>
              <a:defRPr/>
            </a:lvl1pPr>
          </a:lstStyle>
          <a:p>
            <a:pPr>
              <a:defRPr/>
            </a:pPr>
            <a:fld id="{8E0175DD-C494-45FD-9C48-6995CE44A4F1}"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3 Veri Yer Tutucusu"/>
          <p:cNvSpPr>
            <a:spLocks noGrp="1"/>
          </p:cNvSpPr>
          <p:nvPr>
            <p:ph type="dt" sz="half" idx="10"/>
          </p:nvPr>
        </p:nvSpPr>
        <p:spPr/>
        <p:txBody>
          <a:bodyPr/>
          <a:lstStyle>
            <a:lvl1pPr>
              <a:defRPr/>
            </a:lvl1pPr>
          </a:lstStyle>
          <a:p>
            <a:pPr>
              <a:defRPr/>
            </a:pPr>
            <a:fld id="{B00FA07C-E56A-48D0-BB0D-F51D082AF9C2}" type="datetimeFigureOut">
              <a:rPr lang="tr-TR"/>
              <a:pPr>
                <a:defRPr/>
              </a:pPr>
              <a:t>7.03.2017</a:t>
            </a:fld>
            <a:endParaRPr lang="tr-TR"/>
          </a:p>
        </p:txBody>
      </p:sp>
      <p:sp>
        <p:nvSpPr>
          <p:cNvPr id="4" name="4 Altbilgi Yer Tutucusu"/>
          <p:cNvSpPr>
            <a:spLocks noGrp="1"/>
          </p:cNvSpPr>
          <p:nvPr>
            <p:ph type="ftr" sz="quarter" idx="11"/>
          </p:nvPr>
        </p:nvSpPr>
        <p:spPr/>
        <p:txBody>
          <a:bodyPr/>
          <a:lstStyle>
            <a:lvl1pPr>
              <a:defRPr/>
            </a:lvl1pPr>
          </a:lstStyle>
          <a:p>
            <a:pPr>
              <a:defRPr/>
            </a:pPr>
            <a:endParaRPr lang="tr-TR"/>
          </a:p>
        </p:txBody>
      </p:sp>
      <p:sp>
        <p:nvSpPr>
          <p:cNvPr id="5" name="5 Slayt Numarası Yer Tutucusu"/>
          <p:cNvSpPr>
            <a:spLocks noGrp="1"/>
          </p:cNvSpPr>
          <p:nvPr>
            <p:ph type="sldNum" sz="quarter" idx="12"/>
          </p:nvPr>
        </p:nvSpPr>
        <p:spPr/>
        <p:txBody>
          <a:bodyPr/>
          <a:lstStyle>
            <a:lvl1pPr>
              <a:defRPr/>
            </a:lvl1pPr>
          </a:lstStyle>
          <a:p>
            <a:pPr>
              <a:defRPr/>
            </a:pPr>
            <a:fld id="{20D6FBFE-15C5-4101-8A4E-7E92570FC4BA}"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3 Veri Yer Tutucusu"/>
          <p:cNvSpPr>
            <a:spLocks noGrp="1"/>
          </p:cNvSpPr>
          <p:nvPr>
            <p:ph type="dt" sz="half" idx="10"/>
          </p:nvPr>
        </p:nvSpPr>
        <p:spPr/>
        <p:txBody>
          <a:bodyPr/>
          <a:lstStyle>
            <a:lvl1pPr>
              <a:defRPr/>
            </a:lvl1pPr>
          </a:lstStyle>
          <a:p>
            <a:pPr>
              <a:defRPr/>
            </a:pPr>
            <a:fld id="{941C4E21-8D3B-4C89-851E-BAE926519C93}" type="datetimeFigureOut">
              <a:rPr lang="tr-TR"/>
              <a:pPr>
                <a:defRPr/>
              </a:pPr>
              <a:t>7.03.2017</a:t>
            </a:fld>
            <a:endParaRPr lang="tr-TR"/>
          </a:p>
        </p:txBody>
      </p:sp>
      <p:sp>
        <p:nvSpPr>
          <p:cNvPr id="3" name="4 Altbilgi Yer Tutucusu"/>
          <p:cNvSpPr>
            <a:spLocks noGrp="1"/>
          </p:cNvSpPr>
          <p:nvPr>
            <p:ph type="ftr" sz="quarter" idx="11"/>
          </p:nvPr>
        </p:nvSpPr>
        <p:spPr/>
        <p:txBody>
          <a:bodyPr/>
          <a:lstStyle>
            <a:lvl1pPr>
              <a:defRPr/>
            </a:lvl1pPr>
          </a:lstStyle>
          <a:p>
            <a:pPr>
              <a:defRPr/>
            </a:pPr>
            <a:endParaRPr lang="tr-TR"/>
          </a:p>
        </p:txBody>
      </p:sp>
      <p:sp>
        <p:nvSpPr>
          <p:cNvPr id="4" name="5 Slayt Numarası Yer Tutucusu"/>
          <p:cNvSpPr>
            <a:spLocks noGrp="1"/>
          </p:cNvSpPr>
          <p:nvPr>
            <p:ph type="sldNum" sz="quarter" idx="12"/>
          </p:nvPr>
        </p:nvSpPr>
        <p:spPr/>
        <p:txBody>
          <a:bodyPr/>
          <a:lstStyle>
            <a:lvl1pPr>
              <a:defRPr/>
            </a:lvl1pPr>
          </a:lstStyle>
          <a:p>
            <a:pPr>
              <a:defRPr/>
            </a:pPr>
            <a:fld id="{53BD5155-E864-4CE2-8474-F460871FD277}"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3 Veri Yer Tutucusu"/>
          <p:cNvSpPr>
            <a:spLocks noGrp="1"/>
          </p:cNvSpPr>
          <p:nvPr>
            <p:ph type="dt" sz="half" idx="10"/>
          </p:nvPr>
        </p:nvSpPr>
        <p:spPr/>
        <p:txBody>
          <a:bodyPr/>
          <a:lstStyle>
            <a:lvl1pPr>
              <a:defRPr/>
            </a:lvl1pPr>
          </a:lstStyle>
          <a:p>
            <a:pPr>
              <a:defRPr/>
            </a:pPr>
            <a:fld id="{1E5B8E50-F64D-4297-9D15-82C7E3C2C355}" type="datetimeFigureOut">
              <a:rPr lang="tr-TR"/>
              <a:pPr>
                <a:defRPr/>
              </a:pPr>
              <a:t>7.03.2017</a:t>
            </a:fld>
            <a:endParaRPr lang="tr-TR"/>
          </a:p>
        </p:txBody>
      </p:sp>
      <p:sp>
        <p:nvSpPr>
          <p:cNvPr id="6" name="4 Altbilgi Yer Tutucusu"/>
          <p:cNvSpPr>
            <a:spLocks noGrp="1"/>
          </p:cNvSpPr>
          <p:nvPr>
            <p:ph type="ftr" sz="quarter" idx="11"/>
          </p:nvPr>
        </p:nvSpPr>
        <p:spPr/>
        <p:txBody>
          <a:bodyPr/>
          <a:lstStyle>
            <a:lvl1pPr>
              <a:defRPr/>
            </a:lvl1pPr>
          </a:lstStyle>
          <a:p>
            <a:pPr>
              <a:defRPr/>
            </a:pPr>
            <a:endParaRPr lang="tr-TR"/>
          </a:p>
        </p:txBody>
      </p:sp>
      <p:sp>
        <p:nvSpPr>
          <p:cNvPr id="7" name="5 Slayt Numarası Yer Tutucusu"/>
          <p:cNvSpPr>
            <a:spLocks noGrp="1"/>
          </p:cNvSpPr>
          <p:nvPr>
            <p:ph type="sldNum" sz="quarter" idx="12"/>
          </p:nvPr>
        </p:nvSpPr>
        <p:spPr/>
        <p:txBody>
          <a:bodyPr/>
          <a:lstStyle>
            <a:lvl1pPr>
              <a:defRPr/>
            </a:lvl1pPr>
          </a:lstStyle>
          <a:p>
            <a:pPr>
              <a:defRPr/>
            </a:pPr>
            <a:fld id="{C20F99E0-26F6-43D6-8A06-4CE75586C885}" type="slidenum">
              <a:rPr lang="tr-TR"/>
              <a:pPr>
                <a:defRP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3 Veri Yer Tutucusu"/>
          <p:cNvSpPr>
            <a:spLocks noGrp="1"/>
          </p:cNvSpPr>
          <p:nvPr>
            <p:ph type="dt" sz="half" idx="10"/>
          </p:nvPr>
        </p:nvSpPr>
        <p:spPr/>
        <p:txBody>
          <a:bodyPr/>
          <a:lstStyle>
            <a:lvl1pPr>
              <a:defRPr/>
            </a:lvl1pPr>
          </a:lstStyle>
          <a:p>
            <a:pPr>
              <a:defRPr/>
            </a:pPr>
            <a:fld id="{391E44B3-0C5C-44DB-9CB7-FA580EE17E58}" type="datetimeFigureOut">
              <a:rPr lang="tr-TR"/>
              <a:pPr>
                <a:defRPr/>
              </a:pPr>
              <a:t>7.03.2017</a:t>
            </a:fld>
            <a:endParaRPr lang="tr-TR"/>
          </a:p>
        </p:txBody>
      </p:sp>
      <p:sp>
        <p:nvSpPr>
          <p:cNvPr id="6" name="4 Altbilgi Yer Tutucusu"/>
          <p:cNvSpPr>
            <a:spLocks noGrp="1"/>
          </p:cNvSpPr>
          <p:nvPr>
            <p:ph type="ftr" sz="quarter" idx="11"/>
          </p:nvPr>
        </p:nvSpPr>
        <p:spPr/>
        <p:txBody>
          <a:bodyPr/>
          <a:lstStyle>
            <a:lvl1pPr>
              <a:defRPr/>
            </a:lvl1pPr>
          </a:lstStyle>
          <a:p>
            <a:pPr>
              <a:defRPr/>
            </a:pPr>
            <a:endParaRPr lang="tr-TR"/>
          </a:p>
        </p:txBody>
      </p:sp>
      <p:sp>
        <p:nvSpPr>
          <p:cNvPr id="7" name="5 Slayt Numarası Yer Tutucusu"/>
          <p:cNvSpPr>
            <a:spLocks noGrp="1"/>
          </p:cNvSpPr>
          <p:nvPr>
            <p:ph type="sldNum" sz="quarter" idx="12"/>
          </p:nvPr>
        </p:nvSpPr>
        <p:spPr/>
        <p:txBody>
          <a:bodyPr/>
          <a:lstStyle>
            <a:lvl1pPr>
              <a:defRPr/>
            </a:lvl1pPr>
          </a:lstStyle>
          <a:p>
            <a:pPr>
              <a:defRPr/>
            </a:pPr>
            <a:fld id="{1EAB8949-7B07-4F23-93FA-1AF1CDE51781}" type="slidenum">
              <a:rPr lang="tr-TR"/>
              <a:pPr>
                <a:defRP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pPr>
              <a:defRPr/>
            </a:pPr>
            <a:fld id="{84F3B301-7639-4F3A-A25C-AEA8683CF68A}" type="datetimeFigureOut">
              <a:rPr lang="tr-TR"/>
              <a:pPr>
                <a:defRPr/>
              </a:pPr>
              <a:t>7.03.2017</a:t>
            </a:fld>
            <a:endParaRPr lang="tr-TR"/>
          </a:p>
        </p:txBody>
      </p:sp>
      <p:sp>
        <p:nvSpPr>
          <p:cNvPr id="5" name="4 Altbilgi Yer Tutucusu"/>
          <p:cNvSpPr>
            <a:spLocks noGrp="1"/>
          </p:cNvSpPr>
          <p:nvPr>
            <p:ph type="ftr" sz="quarter" idx="11"/>
          </p:nvPr>
        </p:nvSpPr>
        <p:spPr/>
        <p:txBody>
          <a:bodyPr/>
          <a:lstStyle>
            <a:lvl1pPr>
              <a:defRPr/>
            </a:lvl1pPr>
          </a:lstStyle>
          <a:p>
            <a:pPr>
              <a:defRPr/>
            </a:pPr>
            <a:endParaRPr lang="tr-TR"/>
          </a:p>
        </p:txBody>
      </p:sp>
      <p:sp>
        <p:nvSpPr>
          <p:cNvPr id="6" name="5 Slayt Numarası Yer Tutucusu"/>
          <p:cNvSpPr>
            <a:spLocks noGrp="1"/>
          </p:cNvSpPr>
          <p:nvPr>
            <p:ph type="sldNum" sz="quarter" idx="12"/>
          </p:nvPr>
        </p:nvSpPr>
        <p:spPr/>
        <p:txBody>
          <a:bodyPr/>
          <a:lstStyle>
            <a:lvl1pPr>
              <a:defRPr/>
            </a:lvl1pPr>
          </a:lstStyle>
          <a:p>
            <a:pPr>
              <a:defRPr/>
            </a:pPr>
            <a:fld id="{EDC287B3-EA9D-4C1E-AB38-3B73E4A780E7}" type="slidenum">
              <a:rPr lang="tr-TR"/>
              <a:pPr>
                <a:defRP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pPr>
              <a:defRPr/>
            </a:pPr>
            <a:fld id="{9900D1F9-4913-4C2B-853C-8683C706CC4E}" type="datetimeFigureOut">
              <a:rPr lang="tr-TR"/>
              <a:pPr>
                <a:defRPr/>
              </a:pPr>
              <a:t>7.03.2017</a:t>
            </a:fld>
            <a:endParaRPr lang="tr-TR"/>
          </a:p>
        </p:txBody>
      </p:sp>
      <p:sp>
        <p:nvSpPr>
          <p:cNvPr id="5" name="4 Altbilgi Yer Tutucusu"/>
          <p:cNvSpPr>
            <a:spLocks noGrp="1"/>
          </p:cNvSpPr>
          <p:nvPr>
            <p:ph type="ftr" sz="quarter" idx="11"/>
          </p:nvPr>
        </p:nvSpPr>
        <p:spPr/>
        <p:txBody>
          <a:bodyPr/>
          <a:lstStyle>
            <a:lvl1pPr>
              <a:defRPr/>
            </a:lvl1pPr>
          </a:lstStyle>
          <a:p>
            <a:pPr>
              <a:defRPr/>
            </a:pPr>
            <a:endParaRPr lang="tr-TR"/>
          </a:p>
        </p:txBody>
      </p:sp>
      <p:sp>
        <p:nvSpPr>
          <p:cNvPr id="6" name="5 Slayt Numarası Yer Tutucusu"/>
          <p:cNvSpPr>
            <a:spLocks noGrp="1"/>
          </p:cNvSpPr>
          <p:nvPr>
            <p:ph type="sldNum" sz="quarter" idx="12"/>
          </p:nvPr>
        </p:nvSpPr>
        <p:spPr/>
        <p:txBody>
          <a:bodyPr/>
          <a:lstStyle>
            <a:lvl1pPr>
              <a:defRPr/>
            </a:lvl1pPr>
          </a:lstStyle>
          <a:p>
            <a:pPr>
              <a:defRPr/>
            </a:pPr>
            <a:fld id="{6DC05FFF-BD6C-4E84-BC1F-9FC0505A0D2C}"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Başlık Yer Tutucusu"/>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027" name="2 Metin Yer Tutucusu"/>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E942BC4-7DE7-4CFB-8D16-CC149A89DE4C}" type="datetimeFigureOut">
              <a:rPr lang="tr-TR"/>
              <a:pPr>
                <a:defRPr/>
              </a:pPr>
              <a:t>7.03.2017</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4ACC0C6-3BD5-4F6A-B5C6-5B06A842E8A3}" type="slidenum">
              <a:rPr lang="tr-TR"/>
              <a:pPr>
                <a:defRPr/>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1 Başlık"/>
          <p:cNvSpPr>
            <a:spLocks noGrp="1"/>
          </p:cNvSpPr>
          <p:nvPr>
            <p:ph type="title"/>
          </p:nvPr>
        </p:nvSpPr>
        <p:spPr/>
        <p:txBody>
          <a:bodyPr/>
          <a:lstStyle/>
          <a:p>
            <a:pPr eaLnBrk="1" hangingPunct="1"/>
            <a:r>
              <a:rPr lang="tr-TR" b="1" smtClean="0">
                <a:latin typeface="Times New Roman" pitchFamily="18" charset="0"/>
                <a:cs typeface="Times New Roman" pitchFamily="18" charset="0"/>
              </a:rPr>
              <a:t>ÖĞRENİM PROTOKOLÜ</a:t>
            </a:r>
          </a:p>
        </p:txBody>
      </p:sp>
      <p:sp>
        <p:nvSpPr>
          <p:cNvPr id="14338" name="2 İçerik Yer Tutucusu"/>
          <p:cNvSpPr>
            <a:spLocks noGrp="1"/>
          </p:cNvSpPr>
          <p:nvPr>
            <p:ph idx="1"/>
          </p:nvPr>
        </p:nvSpPr>
        <p:spPr/>
        <p:txBody>
          <a:bodyPr/>
          <a:lstStyle/>
          <a:p>
            <a:pPr algn="just" eaLnBrk="1" hangingPunct="1">
              <a:buFont typeface="Arial" charset="0"/>
              <a:buNone/>
            </a:pPr>
            <a:r>
              <a:rPr lang="tr-TR" smtClean="0"/>
              <a:t>	</a:t>
            </a:r>
            <a:r>
              <a:rPr lang="tr-TR" b="1" u="sng" smtClean="0">
                <a:latin typeface="Times New Roman" pitchFamily="18" charset="0"/>
                <a:cs typeface="Times New Roman" pitchFamily="18" charset="0"/>
              </a:rPr>
              <a:t>Öğrenim Protokolü</a:t>
            </a:r>
            <a:r>
              <a:rPr lang="tr-TR" smtClean="0">
                <a:latin typeface="Times New Roman" pitchFamily="18" charset="0"/>
                <a:cs typeface="Times New Roman" pitchFamily="18" charset="0"/>
              </a:rPr>
              <a:t>, bölüm başkanı veya onun görevlendirdiği bölüm koordinatörü danışmanlığında öğrenci tarafından hazırlanan ve değişimi gerçekleştiren yükseköğretim kurumlarının yetkilileri tarafından onaylanan bir belgedir.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1 Başlık"/>
          <p:cNvSpPr>
            <a:spLocks noGrp="1"/>
          </p:cNvSpPr>
          <p:nvPr>
            <p:ph type="title"/>
          </p:nvPr>
        </p:nvSpPr>
        <p:spPr/>
        <p:txBody>
          <a:bodyPr/>
          <a:lstStyle/>
          <a:p>
            <a:pPr eaLnBrk="1" hangingPunct="1"/>
            <a:r>
              <a:rPr lang="tr-TR" b="1" smtClean="0">
                <a:latin typeface="Times New Roman" pitchFamily="18" charset="0"/>
                <a:cs typeface="Times New Roman" pitchFamily="18" charset="0"/>
              </a:rPr>
              <a:t>ÖĞRENİM PROTOKOLÜ</a:t>
            </a:r>
          </a:p>
        </p:txBody>
      </p:sp>
      <p:sp>
        <p:nvSpPr>
          <p:cNvPr id="15362" name="2 İçerik Yer Tutucusu"/>
          <p:cNvSpPr>
            <a:spLocks noGrp="1"/>
          </p:cNvSpPr>
          <p:nvPr>
            <p:ph idx="1"/>
          </p:nvPr>
        </p:nvSpPr>
        <p:spPr/>
        <p:txBody>
          <a:bodyPr/>
          <a:lstStyle/>
          <a:p>
            <a:pPr algn="just" eaLnBrk="1" hangingPunct="1">
              <a:buFont typeface="Arial" charset="0"/>
              <a:buNone/>
            </a:pPr>
            <a:r>
              <a:rPr lang="tr-TR" smtClean="0"/>
              <a:t>	</a:t>
            </a:r>
            <a:r>
              <a:rPr lang="tr-TR" smtClean="0">
                <a:latin typeface="Times New Roman" pitchFamily="18" charset="0"/>
                <a:cs typeface="Times New Roman" pitchFamily="18" charset="0"/>
              </a:rPr>
              <a:t>Öğrenim Protokolü, gönderen yükseköğretim kurumunda </a:t>
            </a:r>
            <a:r>
              <a:rPr lang="tr-TR" b="1" u="sng" smtClean="0">
                <a:latin typeface="Times New Roman" pitchFamily="18" charset="0"/>
                <a:cs typeface="Times New Roman" pitchFamily="18" charset="0"/>
              </a:rPr>
              <a:t>sayılacak dersleri </a:t>
            </a:r>
            <a:r>
              <a:rPr lang="tr-TR" smtClean="0">
                <a:latin typeface="Times New Roman" pitchFamily="18" charset="0"/>
                <a:cs typeface="Times New Roman" pitchFamily="18" charset="0"/>
              </a:rPr>
              <a:t>ve buna karşılık kabul eden yükseköğretim kurumunda </a:t>
            </a:r>
            <a:r>
              <a:rPr lang="tr-TR" b="1" u="sng" smtClean="0">
                <a:latin typeface="Times New Roman" pitchFamily="18" charset="0"/>
                <a:cs typeface="Times New Roman" pitchFamily="18" charset="0"/>
              </a:rPr>
              <a:t>alınacak dersleri </a:t>
            </a:r>
            <a:r>
              <a:rPr lang="tr-TR" smtClean="0">
                <a:latin typeface="Times New Roman" pitchFamily="18" charset="0"/>
                <a:cs typeface="Times New Roman" pitchFamily="18" charset="0"/>
              </a:rPr>
              <a:t>içermektedir.</a:t>
            </a:r>
          </a:p>
          <a:p>
            <a:pPr algn="just" eaLnBrk="1" hangingPunct="1">
              <a:buFont typeface="Arial" charset="0"/>
              <a:buNone/>
            </a:pPr>
            <a:r>
              <a:rPr lang="tr-TR" smtClean="0">
                <a:latin typeface="Times New Roman" pitchFamily="18" charset="0"/>
                <a:cs typeface="Times New Roman" pitchFamily="18" charset="0"/>
              </a:rPr>
              <a:t>	Tüm derslerde krediler belirtilmek </a:t>
            </a:r>
            <a:r>
              <a:rPr lang="tr-TR" b="1" u="sng" smtClean="0">
                <a:latin typeface="Times New Roman" pitchFamily="18" charset="0"/>
                <a:cs typeface="Times New Roman" pitchFamily="18" charset="0"/>
              </a:rPr>
              <a:t>zorundadır.</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title"/>
          </p:nvPr>
        </p:nvSpPr>
        <p:spPr/>
        <p:txBody>
          <a:bodyPr/>
          <a:lstStyle/>
          <a:p>
            <a:pPr eaLnBrk="1" hangingPunct="1"/>
            <a:r>
              <a:rPr lang="tr-TR" sz="3600" b="1" smtClean="0">
                <a:solidFill>
                  <a:schemeClr val="hlink"/>
                </a:solidFill>
              </a:rPr>
              <a:t>Başvuruda bulunduğum üniversite başvurumu kabul etti. </a:t>
            </a:r>
            <a:r>
              <a:rPr lang="tr-TR" sz="3600" b="1" dirty="0" smtClean="0">
                <a:solidFill>
                  <a:schemeClr val="hlink"/>
                </a:solidFill>
              </a:rPr>
              <a:t>Şimdi ne yapmalıyım?</a:t>
            </a:r>
          </a:p>
        </p:txBody>
      </p:sp>
      <p:sp>
        <p:nvSpPr>
          <p:cNvPr id="16386" name="Rectangle 3"/>
          <p:cNvSpPr>
            <a:spLocks noGrp="1"/>
          </p:cNvSpPr>
          <p:nvPr>
            <p:ph type="body" idx="1"/>
          </p:nvPr>
        </p:nvSpPr>
        <p:spPr/>
        <p:txBody>
          <a:bodyPr/>
          <a:lstStyle/>
          <a:p>
            <a:pPr eaLnBrk="1" hangingPunct="1"/>
            <a:r>
              <a:rPr lang="tr-TR" sz="2200" b="1" dirty="0" smtClean="0"/>
              <a:t>Öğrenci Başvuru Formu </a:t>
            </a:r>
            <a:r>
              <a:rPr lang="tr-TR" sz="2200" dirty="0" smtClean="0"/>
              <a:t>( 2 Adet )</a:t>
            </a:r>
          </a:p>
          <a:p>
            <a:pPr eaLnBrk="1" hangingPunct="1"/>
            <a:r>
              <a:rPr lang="tr-TR" sz="2200" b="1" dirty="0" smtClean="0"/>
              <a:t>Öğrenci Bilgi Formu</a:t>
            </a:r>
            <a:r>
              <a:rPr lang="tr-TR" sz="2200" dirty="0" smtClean="0"/>
              <a:t> (2 Adet), </a:t>
            </a:r>
          </a:p>
          <a:p>
            <a:pPr eaLnBrk="1" hangingPunct="1"/>
            <a:r>
              <a:rPr lang="tr-TR" sz="2200" dirty="0" smtClean="0"/>
              <a:t>Hesap bilgilerinin yer aldığı </a:t>
            </a:r>
            <a:r>
              <a:rPr lang="tr-TR" sz="2200" b="1" dirty="0" smtClean="0"/>
              <a:t>Öğrenci Yükümlülük Sözleşmesi</a:t>
            </a:r>
            <a:r>
              <a:rPr lang="tr-TR" sz="2200" dirty="0" smtClean="0"/>
              <a:t>(1 adet), </a:t>
            </a:r>
          </a:p>
          <a:p>
            <a:pPr eaLnBrk="1" hangingPunct="1"/>
            <a:r>
              <a:rPr lang="tr-TR" sz="2200" dirty="0" smtClean="0"/>
              <a:t>Derslerin eşleştirmelerinin yer aldığı </a:t>
            </a:r>
            <a:r>
              <a:rPr lang="tr-TR" sz="2200" b="1" dirty="0" smtClean="0"/>
              <a:t>Öğrenim Protokolü</a:t>
            </a:r>
            <a:r>
              <a:rPr lang="tr-TR" sz="2200" dirty="0" smtClean="0"/>
              <a:t> (her yarıyıl için 3’er adet), </a:t>
            </a:r>
          </a:p>
          <a:p>
            <a:pPr eaLnBrk="1" hangingPunct="1"/>
            <a:r>
              <a:rPr lang="tr-TR" sz="2200" b="1" dirty="0" smtClean="0"/>
              <a:t>SGK Beyannamesi </a:t>
            </a:r>
            <a:r>
              <a:rPr lang="tr-TR" sz="2200" dirty="0" smtClean="0"/>
              <a:t>( 1 Adet ), </a:t>
            </a:r>
          </a:p>
          <a:p>
            <a:pPr eaLnBrk="1" hangingPunct="1"/>
            <a:r>
              <a:rPr lang="tr-TR" sz="2200" b="1" dirty="0" smtClean="0"/>
              <a:t>Çalışma ve Bildirim Dilekçesi </a:t>
            </a:r>
            <a:r>
              <a:rPr lang="tr-TR" sz="2200" dirty="0" smtClean="0"/>
              <a:t>( 1 Adet </a:t>
            </a:r>
            <a:r>
              <a:rPr lang="tr-TR" sz="2200" dirty="0" smtClean="0"/>
              <a:t>)</a:t>
            </a:r>
            <a:endParaRPr lang="tr-TR" sz="2200" dirty="0" smtClean="0"/>
          </a:p>
          <a:p>
            <a:pPr eaLnBrk="1" hangingPunct="1"/>
            <a:r>
              <a:rPr lang="tr-TR" sz="2200" b="1" dirty="0" smtClean="0"/>
              <a:t>Öğrenci Beyannamesi </a:t>
            </a:r>
            <a:r>
              <a:rPr lang="tr-TR" sz="2200" dirty="0" smtClean="0"/>
              <a:t>( 1 Adet ), </a:t>
            </a:r>
          </a:p>
          <a:p>
            <a:pPr eaLnBrk="1" hangingPunct="1"/>
            <a:r>
              <a:rPr lang="tr-TR" sz="2200" dirty="0" smtClean="0"/>
              <a:t>SGK Aylık Prim ve Hizmet Belgesi (Kamu ve özel teşebbüste çalışmadığını gösteren belge)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1 Başlık"/>
          <p:cNvSpPr>
            <a:spLocks noGrp="1"/>
          </p:cNvSpPr>
          <p:nvPr>
            <p:ph type="title"/>
          </p:nvPr>
        </p:nvSpPr>
        <p:spPr>
          <a:xfrm>
            <a:off x="457200" y="1143000"/>
            <a:ext cx="8229600" cy="3500438"/>
          </a:xfrm>
        </p:spPr>
        <p:txBody>
          <a:bodyPr/>
          <a:lstStyle/>
          <a:p>
            <a:pPr eaLnBrk="1" hangingPunct="1"/>
            <a:r>
              <a:rPr lang="tr-TR" b="1" smtClean="0">
                <a:solidFill>
                  <a:schemeClr val="hlink"/>
                </a:solidFill>
                <a:latin typeface="Times New Roman" pitchFamily="18" charset="0"/>
                <a:cs typeface="Times New Roman" pitchFamily="18" charset="0"/>
              </a:rPr>
              <a:t>ÖĞRENİM PROTOKOLÜNÜN HAZIRLANMASI VE DİKKAT EDİLECEK HUSUSLAR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p:cNvSpPr>
          <p:nvPr>
            <p:ph type="title"/>
          </p:nvPr>
        </p:nvSpPr>
        <p:spPr/>
        <p:txBody>
          <a:bodyPr/>
          <a:lstStyle/>
          <a:p>
            <a:pPr eaLnBrk="1" hangingPunct="1"/>
            <a:r>
              <a:rPr lang="tr-TR" sz="3600" b="1" smtClean="0">
                <a:solidFill>
                  <a:schemeClr val="hlink"/>
                </a:solidFill>
              </a:rPr>
              <a:t>Öğrenim protokolünde yer alan alınacak-sayılacak dersler neyi ifade ediyor?</a:t>
            </a:r>
            <a:r>
              <a:rPr lang="tr-TR" sz="4000" smtClean="0"/>
              <a:t> </a:t>
            </a:r>
          </a:p>
        </p:txBody>
      </p:sp>
      <p:sp>
        <p:nvSpPr>
          <p:cNvPr id="18434" name="Rectangle 3"/>
          <p:cNvSpPr>
            <a:spLocks noGrp="1"/>
          </p:cNvSpPr>
          <p:nvPr>
            <p:ph type="body" idx="1"/>
          </p:nvPr>
        </p:nvSpPr>
        <p:spPr/>
        <p:txBody>
          <a:bodyPr/>
          <a:lstStyle/>
          <a:p>
            <a:pPr eaLnBrk="1" hangingPunct="1"/>
            <a:r>
              <a:rPr lang="tr-TR" sz="4000" dirty="0" smtClean="0"/>
              <a:t>Alınacak dersler kabul eden </a:t>
            </a:r>
            <a:r>
              <a:rPr lang="tr-TR" sz="4000" dirty="0" smtClean="0"/>
              <a:t>Üniversitede </a:t>
            </a:r>
            <a:r>
              <a:rPr lang="tr-TR" sz="4000" dirty="0" smtClean="0"/>
              <a:t>Farabi öğrenciliğin süresi boyunca alacağın dersleri, sayılacak dersler ise </a:t>
            </a:r>
            <a:r>
              <a:rPr lang="tr-TR" sz="4000" dirty="0" smtClean="0"/>
              <a:t>Üniversitende </a:t>
            </a:r>
            <a:r>
              <a:rPr lang="tr-TR" sz="4000" dirty="0" smtClean="0"/>
              <a:t>almakla yükümlüğü olduğun dersleri ifade eder.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p:cNvSpPr>
          <p:nvPr>
            <p:ph type="title"/>
          </p:nvPr>
        </p:nvSpPr>
        <p:spPr/>
        <p:txBody>
          <a:bodyPr/>
          <a:lstStyle/>
          <a:p>
            <a:pPr eaLnBrk="1" hangingPunct="1"/>
            <a:r>
              <a:rPr lang="tr-TR" sz="4000" b="1" smtClean="0">
                <a:solidFill>
                  <a:schemeClr val="hlink"/>
                </a:solidFill>
              </a:rPr>
              <a:t>Kaç ders ya da kaç kredi almalıyım?</a:t>
            </a:r>
            <a:r>
              <a:rPr lang="tr-TR" sz="4000" smtClean="0"/>
              <a:t> </a:t>
            </a:r>
          </a:p>
        </p:txBody>
      </p:sp>
      <p:sp>
        <p:nvSpPr>
          <p:cNvPr id="19458" name="Rectangle 3"/>
          <p:cNvSpPr>
            <a:spLocks noGrp="1"/>
          </p:cNvSpPr>
          <p:nvPr>
            <p:ph type="body" idx="1"/>
          </p:nvPr>
        </p:nvSpPr>
        <p:spPr/>
        <p:txBody>
          <a:bodyPr/>
          <a:lstStyle/>
          <a:p>
            <a:pPr eaLnBrk="1" hangingPunct="1"/>
            <a:r>
              <a:rPr lang="tr-TR" sz="3600" dirty="0" smtClean="0"/>
              <a:t>Gönderen </a:t>
            </a:r>
            <a:r>
              <a:rPr lang="tr-TR" sz="3600" dirty="0" smtClean="0"/>
              <a:t>Üniversitede </a:t>
            </a:r>
            <a:r>
              <a:rPr lang="tr-TR" sz="3600" dirty="0" smtClean="0"/>
              <a:t>öğrenime devam etseydin bir dönem/ bir yılda kaç kredi alman gerekiyorsa en az o kredi karşılığı kadar “sayılacak ders” almak zorundasın. Aksi takdirde eksik krediden dolayı </a:t>
            </a:r>
            <a:r>
              <a:rPr lang="tr-TR" sz="3600" dirty="0" smtClean="0"/>
              <a:t>Farabi öğrencisi olarak gideceğin Üniversiteye gönderilmezsin.</a:t>
            </a:r>
            <a:endParaRPr lang="tr-TR" sz="3600" dirty="0" smtClean="0">
              <a:solidFill>
                <a:schemeClr val="folHlink"/>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p:nvPr>
        </p:nvSpPr>
        <p:spPr/>
        <p:txBody>
          <a:bodyPr/>
          <a:lstStyle/>
          <a:p>
            <a:pPr eaLnBrk="1" hangingPunct="1"/>
            <a:r>
              <a:rPr lang="tr-TR" sz="4000" b="1" smtClean="0">
                <a:solidFill>
                  <a:schemeClr val="hlink"/>
                </a:solidFill>
              </a:rPr>
              <a:t>Öğrenim Protokolü nasıl doldurulur? Nelere dikkat etmeliyim?</a:t>
            </a:r>
            <a:r>
              <a:rPr lang="tr-TR" sz="4000" smtClean="0"/>
              <a:t> </a:t>
            </a:r>
          </a:p>
        </p:txBody>
      </p:sp>
      <p:sp>
        <p:nvSpPr>
          <p:cNvPr id="20482" name="Rectangle 3"/>
          <p:cNvSpPr>
            <a:spLocks noGrp="1"/>
          </p:cNvSpPr>
          <p:nvPr>
            <p:ph type="body" idx="1"/>
          </p:nvPr>
        </p:nvSpPr>
        <p:spPr/>
        <p:txBody>
          <a:bodyPr/>
          <a:lstStyle/>
          <a:p>
            <a:pPr eaLnBrk="1" hangingPunct="1"/>
            <a:r>
              <a:rPr lang="tr-TR" sz="3600" dirty="0" smtClean="0"/>
              <a:t>Öğrenim Protokolünü zorunlu haller dışında her yarıyıl için 3’er nüsha olarak (tüm imzalar tamamlandıktan sonra ikisi </a:t>
            </a:r>
            <a:r>
              <a:rPr lang="tr-TR" sz="3600" dirty="0" smtClean="0"/>
              <a:t>Üniversitende </a:t>
            </a:r>
            <a:r>
              <a:rPr lang="tr-TR" sz="3600" dirty="0" smtClean="0"/>
              <a:t>biri de gideceğin </a:t>
            </a:r>
            <a:r>
              <a:rPr lang="tr-TR" sz="3600" dirty="0" smtClean="0"/>
              <a:t>Üniversitede </a:t>
            </a:r>
            <a:r>
              <a:rPr lang="tr-TR" sz="3600" dirty="0" smtClean="0"/>
              <a:t>bulunmak üzere) ayrı ayrı hazırlamalısın. </a:t>
            </a:r>
            <a:r>
              <a:rPr lang="tr-TR" sz="3600" dirty="0" smtClean="0">
                <a:solidFill>
                  <a:schemeClr val="folHlink"/>
                </a:solidFill>
              </a:rPr>
              <a:t>Ancak;</a:t>
            </a:r>
            <a:r>
              <a:rPr lang="tr-TR" sz="3600" dirty="0" smtClean="0"/>
              <a:t> </a:t>
            </a:r>
          </a:p>
          <a:p>
            <a:pPr eaLnBrk="1" hangingPunct="1">
              <a:buFont typeface="Arial" charset="0"/>
              <a:buNone/>
            </a:pPr>
            <a:r>
              <a:rPr lang="tr-TR" sz="3600" dirty="0" smtClean="0">
                <a:solidFill>
                  <a:schemeClr val="hlink"/>
                </a:solidFill>
              </a:rPr>
              <a:t>	a) </a:t>
            </a:r>
            <a:r>
              <a:rPr lang="tr-TR" sz="3600" dirty="0" smtClean="0"/>
              <a:t>yıllık program uygulayan fakülte veya yüksekokullarda öğrenciysen,</a:t>
            </a:r>
            <a:r>
              <a:rPr lang="tr-TR" sz="2400" dirty="0" smtClean="0"/>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3"/>
          <p:cNvSpPr>
            <a:spLocks noGrp="1"/>
          </p:cNvSpPr>
          <p:nvPr>
            <p:ph type="body" idx="1"/>
          </p:nvPr>
        </p:nvSpPr>
        <p:spPr/>
        <p:txBody>
          <a:bodyPr/>
          <a:lstStyle/>
          <a:p>
            <a:pPr eaLnBrk="1" hangingPunct="1">
              <a:buFont typeface="Arial" charset="0"/>
              <a:buNone/>
            </a:pPr>
            <a:r>
              <a:rPr lang="tr-TR" sz="3600" dirty="0" smtClean="0"/>
              <a:t>  </a:t>
            </a:r>
          </a:p>
          <a:p>
            <a:pPr eaLnBrk="1" hangingPunct="1">
              <a:buNone/>
            </a:pPr>
            <a:r>
              <a:rPr lang="tr-TR" sz="3600" dirty="0" smtClean="0"/>
              <a:t>   </a:t>
            </a:r>
            <a:r>
              <a:rPr lang="tr-TR" sz="3600" dirty="0" smtClean="0">
                <a:solidFill>
                  <a:schemeClr val="hlink"/>
                </a:solidFill>
              </a:rPr>
              <a:t>b)</a:t>
            </a:r>
            <a:r>
              <a:rPr lang="tr-TR" sz="3600" dirty="0" smtClean="0"/>
              <a:t> güz döneminde açılan bir ders gideceğin </a:t>
            </a:r>
            <a:r>
              <a:rPr lang="tr-TR" sz="3600" dirty="0" smtClean="0"/>
              <a:t>Üniversitede </a:t>
            </a:r>
            <a:r>
              <a:rPr lang="tr-TR" sz="3600" dirty="0" smtClean="0"/>
              <a:t>bahar döneminde okutuluyorsa (veya tersi), </a:t>
            </a:r>
          </a:p>
          <a:p>
            <a:pPr eaLnBrk="1" hangingPunct="1">
              <a:buNone/>
            </a:pPr>
            <a:r>
              <a:rPr lang="tr-TR" sz="3600" dirty="0" smtClean="0"/>
              <a:t>	</a:t>
            </a:r>
            <a:r>
              <a:rPr lang="tr-TR" sz="3600" dirty="0" smtClean="0">
                <a:solidFill>
                  <a:schemeClr val="hlink"/>
                </a:solidFill>
              </a:rPr>
              <a:t>c)</a:t>
            </a:r>
            <a:r>
              <a:rPr lang="tr-TR" sz="3600" dirty="0" smtClean="0"/>
              <a:t> kendi </a:t>
            </a:r>
            <a:r>
              <a:rPr lang="tr-TR" sz="3600" dirty="0" smtClean="0"/>
              <a:t>Üniversitende </a:t>
            </a:r>
            <a:r>
              <a:rPr lang="tr-TR" sz="3600" dirty="0" smtClean="0"/>
              <a:t>bir dönem okutulan bir ders gideceğin </a:t>
            </a:r>
            <a:r>
              <a:rPr lang="tr-TR" sz="3600" dirty="0" smtClean="0"/>
              <a:t>Üniversitede </a:t>
            </a:r>
            <a:r>
              <a:rPr lang="tr-TR" sz="3600" dirty="0" smtClean="0"/>
              <a:t>iki döneme yayılmışsa (veya tersi). </a:t>
            </a:r>
          </a:p>
          <a:p>
            <a:pPr eaLnBrk="1" hangingPunct="1"/>
            <a:endParaRPr lang="tr-TR" sz="3600" dirty="0" smtClean="0"/>
          </a:p>
        </p:txBody>
      </p:sp>
      <p:pic>
        <p:nvPicPr>
          <p:cNvPr id="21506" name="Picture 4"/>
          <p:cNvPicPr>
            <a:picLocks noChangeAspect="1" noChangeArrowheads="1"/>
          </p:cNvPicPr>
          <p:nvPr/>
        </p:nvPicPr>
        <p:blipFill>
          <a:blip r:embed="rId2" cstate="print"/>
          <a:srcRect/>
          <a:stretch>
            <a:fillRect/>
          </a:stretch>
        </p:blipFill>
        <p:spPr bwMode="auto">
          <a:xfrm>
            <a:off x="2916238" y="0"/>
            <a:ext cx="2540000" cy="2074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3"/>
          <p:cNvSpPr>
            <a:spLocks noGrp="1"/>
          </p:cNvSpPr>
          <p:nvPr>
            <p:ph type="body" idx="1"/>
          </p:nvPr>
        </p:nvSpPr>
        <p:spPr>
          <a:xfrm>
            <a:off x="468313" y="692150"/>
            <a:ext cx="8229600" cy="4525963"/>
          </a:xfrm>
        </p:spPr>
        <p:txBody>
          <a:bodyPr/>
          <a:lstStyle/>
          <a:p>
            <a:pPr eaLnBrk="1" hangingPunct="1">
              <a:lnSpc>
                <a:spcPct val="90000"/>
              </a:lnSpc>
            </a:pPr>
            <a:r>
              <a:rPr lang="tr-TR" sz="3600" dirty="0" smtClean="0">
                <a:solidFill>
                  <a:schemeClr val="hlink"/>
                </a:solidFill>
              </a:rPr>
              <a:t>d)</a:t>
            </a:r>
            <a:r>
              <a:rPr lang="tr-TR" sz="3600" dirty="0" smtClean="0"/>
              <a:t> güz döneminde 1 kredin fazla ve bahar döneminde 1 kredin eksikse (veya tersi) öğrenim protokolünü yıllıkta doldurabilirsin. </a:t>
            </a:r>
          </a:p>
          <a:p>
            <a:pPr eaLnBrk="1" hangingPunct="1">
              <a:lnSpc>
                <a:spcPct val="90000"/>
              </a:lnSpc>
            </a:pPr>
            <a:r>
              <a:rPr lang="tr-TR" sz="3600" dirty="0" smtClean="0"/>
              <a:t>Kendi </a:t>
            </a:r>
            <a:r>
              <a:rPr lang="tr-TR" sz="3600" dirty="0" smtClean="0"/>
              <a:t>Üniversitende </a:t>
            </a:r>
            <a:r>
              <a:rPr lang="tr-TR" sz="3600" dirty="0" smtClean="0"/>
              <a:t>almakla yükümlüğü olduğun dersleri ve kredilerini sayılacak dersler sütununa yazmalısın. Yazmış olduğun derslerin gideceğin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3"/>
          <p:cNvSpPr>
            <a:spLocks noGrp="1"/>
          </p:cNvSpPr>
          <p:nvPr>
            <p:ph type="body" idx="1"/>
          </p:nvPr>
        </p:nvSpPr>
        <p:spPr>
          <a:xfrm>
            <a:off x="539750" y="476250"/>
            <a:ext cx="8229600" cy="5545138"/>
          </a:xfrm>
        </p:spPr>
        <p:txBody>
          <a:bodyPr/>
          <a:lstStyle/>
          <a:p>
            <a:pPr eaLnBrk="1" hangingPunct="1">
              <a:lnSpc>
                <a:spcPct val="90000"/>
              </a:lnSpc>
              <a:buNone/>
            </a:pPr>
            <a:r>
              <a:rPr lang="tr-TR" sz="3600" dirty="0" smtClean="0"/>
              <a:t>	</a:t>
            </a:r>
            <a:r>
              <a:rPr lang="tr-TR" sz="3600" dirty="0" smtClean="0"/>
              <a:t>Üniversitedeki </a:t>
            </a:r>
            <a:r>
              <a:rPr lang="tr-TR" sz="3600" dirty="0" smtClean="0"/>
              <a:t>karşılıklarını da alınacak dersler sütununa yazmalısın. </a:t>
            </a:r>
            <a:r>
              <a:rPr lang="tr-TR" sz="3600" dirty="0" smtClean="0">
                <a:solidFill>
                  <a:schemeClr val="folHlink"/>
                </a:solidFill>
              </a:rPr>
              <a:t>DİKKAT!</a:t>
            </a:r>
            <a:r>
              <a:rPr lang="tr-TR" sz="3600" dirty="0" smtClean="0"/>
              <a:t> </a:t>
            </a:r>
          </a:p>
          <a:p>
            <a:pPr eaLnBrk="1" hangingPunct="1">
              <a:lnSpc>
                <a:spcPct val="90000"/>
              </a:lnSpc>
              <a:buNone/>
            </a:pPr>
            <a:r>
              <a:rPr lang="tr-TR" sz="3600" dirty="0" smtClean="0"/>
              <a:t>	Kendi </a:t>
            </a:r>
            <a:r>
              <a:rPr lang="tr-TR" sz="3600" dirty="0" smtClean="0"/>
              <a:t>Üniversitende </a:t>
            </a:r>
            <a:r>
              <a:rPr lang="tr-TR" sz="3600" dirty="0" smtClean="0"/>
              <a:t>alman gereken bir ders gideceğin </a:t>
            </a:r>
            <a:r>
              <a:rPr lang="tr-TR" sz="3600" dirty="0" smtClean="0"/>
              <a:t>Üniversitede </a:t>
            </a:r>
            <a:r>
              <a:rPr lang="tr-TR" sz="3600" dirty="0" smtClean="0"/>
              <a:t>alt ya da üst sınıflarda okutuluyor olabilir. Bu nedenle gideceğin </a:t>
            </a:r>
            <a:r>
              <a:rPr lang="tr-TR" sz="3600" dirty="0" smtClean="0"/>
              <a:t>Üniversitenin </a:t>
            </a:r>
            <a:r>
              <a:rPr lang="tr-TR" sz="3600" dirty="0" smtClean="0"/>
              <a:t>tüm dönemlerine ait derslerine bakmalısın. Alt veya üst sınıflardan da ders alman mümkün. </a:t>
            </a:r>
            <a:r>
              <a:rPr lang="tr-TR" sz="3600" dirty="0" smtClean="0">
                <a:solidFill>
                  <a:schemeClr val="folHlink"/>
                </a:solidFill>
              </a:rPr>
              <a:t>Hatta başka bölüm veya fakültelerden de ders alabilirsin. </a:t>
            </a:r>
          </a:p>
          <a:p>
            <a:pPr eaLnBrk="1" hangingPunct="1">
              <a:lnSpc>
                <a:spcPct val="90000"/>
              </a:lnSpc>
            </a:pPr>
            <a:endParaRPr lang="tr-TR" sz="2400" dirty="0" smtClean="0">
              <a:solidFill>
                <a:schemeClr val="folHlink"/>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p:cNvSpPr>
          <p:nvPr>
            <p:ph type="title"/>
          </p:nvPr>
        </p:nvSpPr>
        <p:spPr/>
        <p:txBody>
          <a:bodyPr/>
          <a:lstStyle/>
          <a:p>
            <a:pPr eaLnBrk="1" hangingPunct="1"/>
            <a:r>
              <a:rPr lang="tr-TR" sz="4000" b="1" smtClean="0">
                <a:solidFill>
                  <a:schemeClr val="hlink"/>
                </a:solidFill>
              </a:rPr>
              <a:t>Almam gereken tüm dersleri ve karşılıklarını yazdım. Ancak Toplam Kredim eksik kalıyor? Ne Yapmalıyım?</a:t>
            </a:r>
            <a:r>
              <a:rPr lang="tr-TR" sz="4000" smtClean="0"/>
              <a:t> </a:t>
            </a:r>
          </a:p>
        </p:txBody>
      </p:sp>
      <p:sp>
        <p:nvSpPr>
          <p:cNvPr id="25602" name="Rectangle 3"/>
          <p:cNvSpPr>
            <a:spLocks noGrp="1"/>
          </p:cNvSpPr>
          <p:nvPr>
            <p:ph type="body" idx="1"/>
          </p:nvPr>
        </p:nvSpPr>
        <p:spPr>
          <a:xfrm>
            <a:off x="457200" y="1844675"/>
            <a:ext cx="8229600" cy="4281488"/>
          </a:xfrm>
        </p:spPr>
        <p:txBody>
          <a:bodyPr/>
          <a:lstStyle/>
          <a:p>
            <a:pPr eaLnBrk="1" hangingPunct="1"/>
            <a:r>
              <a:rPr lang="tr-TR" sz="3600" smtClean="0"/>
              <a:t>Alınacak derslerinin toplam kredisinin sayılacak derslerinin toplam kredisinden düşük olması durumunda, eksik kredini mutlaka tamamlamalısın. Bunun için, seçmeli dersleri Öğrenim Protokolü’ne ekleyerek kredini tamamlayabilirsin. </a:t>
            </a:r>
            <a:r>
              <a:rPr lang="tr-TR" sz="3600" smtClean="0">
                <a:solidFill>
                  <a:schemeClr val="folHlink"/>
                </a:solidFill>
              </a:rPr>
              <a:t>DİKKAT!</a:t>
            </a:r>
            <a:r>
              <a:rPr lang="tr-TR" sz="3600" smtClean="0"/>
              <a:t> </a:t>
            </a:r>
            <a:r>
              <a:rPr lang="tr-TR" sz="3600" smtClean="0">
                <a:solidFill>
                  <a:schemeClr val="folHlink"/>
                </a:solidFill>
              </a:rPr>
              <a:t>Bu dersler, daha önce aldığın ve başardığın dersler olmamalıdır.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p:cNvSpPr>
          <p:nvPr>
            <p:ph type="title"/>
          </p:nvPr>
        </p:nvSpPr>
        <p:spPr/>
        <p:txBody>
          <a:bodyPr/>
          <a:lstStyle/>
          <a:p>
            <a:pPr eaLnBrk="1" hangingPunct="1"/>
            <a:r>
              <a:rPr lang="tr-TR" sz="4000" b="1" dirty="0" smtClean="0">
                <a:solidFill>
                  <a:schemeClr val="hlink"/>
                </a:solidFill>
              </a:rPr>
              <a:t>Alttan kalan derslerimi gittiğim </a:t>
            </a:r>
            <a:r>
              <a:rPr lang="tr-TR" sz="4000" b="1" dirty="0" smtClean="0">
                <a:solidFill>
                  <a:srgbClr val="000099"/>
                </a:solidFill>
              </a:rPr>
              <a:t>Ü</a:t>
            </a:r>
            <a:r>
              <a:rPr lang="tr-TR" sz="4000" b="1" dirty="0" smtClean="0">
                <a:solidFill>
                  <a:schemeClr val="hlink"/>
                </a:solidFill>
              </a:rPr>
              <a:t>niversitede </a:t>
            </a:r>
            <a:r>
              <a:rPr lang="tr-TR" sz="4000" b="1" dirty="0" smtClean="0">
                <a:solidFill>
                  <a:schemeClr val="hlink"/>
                </a:solidFill>
              </a:rPr>
              <a:t>alabilir miyim?</a:t>
            </a:r>
            <a:r>
              <a:rPr lang="tr-TR" sz="4000" dirty="0" smtClean="0"/>
              <a:t> </a:t>
            </a:r>
          </a:p>
        </p:txBody>
      </p:sp>
      <p:sp>
        <p:nvSpPr>
          <p:cNvPr id="26626" name="Rectangle 3"/>
          <p:cNvSpPr>
            <a:spLocks noGrp="1"/>
          </p:cNvSpPr>
          <p:nvPr>
            <p:ph type="body" idx="1"/>
          </p:nvPr>
        </p:nvSpPr>
        <p:spPr/>
        <p:txBody>
          <a:bodyPr/>
          <a:lstStyle/>
          <a:p>
            <a:pPr eaLnBrk="1" hangingPunct="1">
              <a:buFont typeface="Arial" charset="0"/>
              <a:buNone/>
            </a:pPr>
            <a:r>
              <a:rPr lang="tr-TR" dirty="0" smtClean="0"/>
              <a:t>	</a:t>
            </a:r>
          </a:p>
          <a:p>
            <a:pPr eaLnBrk="1" hangingPunct="1">
              <a:buFont typeface="Arial" charset="0"/>
              <a:buNone/>
            </a:pPr>
            <a:r>
              <a:rPr lang="tr-TR" dirty="0" smtClean="0"/>
              <a:t>	</a:t>
            </a:r>
            <a:r>
              <a:rPr lang="tr-TR" sz="4000" dirty="0" smtClean="0"/>
              <a:t>Almak istediğin alttan kalan derslerini öğrenim protokolüne yazarak alabilirsin.</a:t>
            </a:r>
            <a:r>
              <a:rPr lang="tr-TR" sz="3600" dirty="0" smtClean="0"/>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p:cNvSpPr>
          <p:nvPr>
            <p:ph type="title"/>
          </p:nvPr>
        </p:nvSpPr>
        <p:spPr/>
        <p:txBody>
          <a:bodyPr/>
          <a:lstStyle/>
          <a:p>
            <a:pPr eaLnBrk="1" hangingPunct="1"/>
            <a:r>
              <a:rPr lang="tr-TR" sz="4000" b="1" smtClean="0">
                <a:solidFill>
                  <a:schemeClr val="hlink"/>
                </a:solidFill>
              </a:rPr>
              <a:t>Almam gereken tüm dersleri yazdım. Peki üstten ders alabilir miyim?</a:t>
            </a:r>
            <a:r>
              <a:rPr lang="tr-TR" sz="4000" smtClean="0"/>
              <a:t> </a:t>
            </a:r>
          </a:p>
        </p:txBody>
      </p:sp>
      <p:sp>
        <p:nvSpPr>
          <p:cNvPr id="27650" name="Rectangle 3"/>
          <p:cNvSpPr>
            <a:spLocks noGrp="1"/>
          </p:cNvSpPr>
          <p:nvPr>
            <p:ph type="body" idx="1"/>
          </p:nvPr>
        </p:nvSpPr>
        <p:spPr/>
        <p:txBody>
          <a:bodyPr/>
          <a:lstStyle/>
          <a:p>
            <a:pPr eaLnBrk="1" hangingPunct="1">
              <a:buFont typeface="Arial" charset="0"/>
              <a:buNone/>
            </a:pPr>
            <a:r>
              <a:rPr lang="tr-TR" sz="3600" dirty="0" smtClean="0"/>
              <a:t>	</a:t>
            </a:r>
          </a:p>
          <a:p>
            <a:pPr eaLnBrk="1" hangingPunct="1">
              <a:buNone/>
            </a:pPr>
            <a:r>
              <a:rPr lang="tr-TR" sz="3600" dirty="0" smtClean="0"/>
              <a:t>	</a:t>
            </a:r>
            <a:r>
              <a:rPr lang="tr-TR" sz="4000" dirty="0" smtClean="0"/>
              <a:t>Evet. </a:t>
            </a:r>
            <a:r>
              <a:rPr lang="tr-TR" sz="4000" dirty="0" smtClean="0"/>
              <a:t>Üniversitemizde 100 lük not sisteminde genel not ortalaması 80 olması halinde ve</a:t>
            </a:r>
            <a:r>
              <a:rPr lang="tr-TR" sz="4000" dirty="0" smtClean="0"/>
              <a:t> </a:t>
            </a:r>
            <a:r>
              <a:rPr lang="tr-TR" sz="4000" dirty="0" smtClean="0"/>
              <a:t>ders programının uyması </a:t>
            </a:r>
            <a:r>
              <a:rPr lang="tr-TR" sz="4000" dirty="0" smtClean="0"/>
              <a:t>halinde en fazla 2 ders( en fazla 6 kredi ) ‘</a:t>
            </a:r>
            <a:r>
              <a:rPr lang="tr-TR" sz="4000" dirty="0" err="1" smtClean="0"/>
              <a:t>lik</a:t>
            </a:r>
            <a:r>
              <a:rPr lang="tr-TR" sz="4000" dirty="0" smtClean="0"/>
              <a:t> ders üst sınıftan alabilirsin.</a:t>
            </a:r>
            <a:r>
              <a:rPr lang="tr-TR" sz="3600" dirty="0" smtClean="0"/>
              <a:t> </a:t>
            </a:r>
            <a:endParaRPr lang="tr-TR" sz="36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p:cNvSpPr>
          <p:nvPr>
            <p:ph type="title"/>
          </p:nvPr>
        </p:nvSpPr>
        <p:spPr>
          <a:xfrm>
            <a:off x="395288" y="836613"/>
            <a:ext cx="8229600" cy="1143000"/>
          </a:xfrm>
        </p:spPr>
        <p:txBody>
          <a:bodyPr/>
          <a:lstStyle/>
          <a:p>
            <a:pPr eaLnBrk="1" hangingPunct="1"/>
            <a:r>
              <a:rPr lang="tr-TR" sz="4000" b="1" dirty="0" smtClean="0">
                <a:solidFill>
                  <a:schemeClr val="hlink"/>
                </a:solidFill>
              </a:rPr>
              <a:t>Benim </a:t>
            </a:r>
            <a:r>
              <a:rPr lang="tr-TR" sz="4000" b="1" dirty="0" smtClean="0">
                <a:solidFill>
                  <a:schemeClr val="hlink"/>
                </a:solidFill>
              </a:rPr>
              <a:t>Üniversitemde </a:t>
            </a:r>
            <a:r>
              <a:rPr lang="tr-TR" sz="4000" b="1" dirty="0" smtClean="0">
                <a:solidFill>
                  <a:schemeClr val="hlink"/>
                </a:solidFill>
              </a:rPr>
              <a:t>ulusal kredi yazıyor, kabul eden </a:t>
            </a:r>
            <a:r>
              <a:rPr lang="tr-TR" sz="4000" b="1" dirty="0" smtClean="0">
                <a:solidFill>
                  <a:schemeClr val="hlink"/>
                </a:solidFill>
              </a:rPr>
              <a:t>Üniversitede </a:t>
            </a:r>
            <a:r>
              <a:rPr lang="tr-TR" sz="4000" b="1" dirty="0" smtClean="0">
                <a:solidFill>
                  <a:schemeClr val="hlink"/>
                </a:solidFill>
              </a:rPr>
              <a:t>AKTS yazıyor? Öğrenim Protokolümü hangisine göre doldurmalıyım?</a:t>
            </a:r>
            <a:r>
              <a:rPr lang="tr-TR" sz="4000" dirty="0" smtClean="0"/>
              <a:t> </a:t>
            </a:r>
          </a:p>
        </p:txBody>
      </p:sp>
      <p:sp>
        <p:nvSpPr>
          <p:cNvPr id="28674" name="Rectangle 3"/>
          <p:cNvSpPr>
            <a:spLocks noGrp="1"/>
          </p:cNvSpPr>
          <p:nvPr>
            <p:ph type="body" idx="1"/>
          </p:nvPr>
        </p:nvSpPr>
        <p:spPr>
          <a:xfrm>
            <a:off x="457200" y="2781300"/>
            <a:ext cx="8229600" cy="3344863"/>
          </a:xfrm>
        </p:spPr>
        <p:txBody>
          <a:bodyPr/>
          <a:lstStyle/>
          <a:p>
            <a:pPr eaLnBrk="1" hangingPunct="1">
              <a:lnSpc>
                <a:spcPct val="90000"/>
              </a:lnSpc>
              <a:buFont typeface="Arial" charset="0"/>
              <a:buNone/>
            </a:pPr>
            <a:r>
              <a:rPr lang="tr-TR" smtClean="0"/>
              <a:t>	</a:t>
            </a:r>
            <a:r>
              <a:rPr lang="tr-TR" sz="3600" smtClean="0"/>
              <a:t>ECTS veya AKTS olarak belirtilen kavram ders denklikleri için kullanılan kredi birimidir. Bologna süreci dolayısı ile geçerli olan AKTS (Avrupa Kredi Transfer Sistemi – ECTS /European Credit Transfer System),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3"/>
          <p:cNvSpPr>
            <a:spLocks noGrp="1"/>
          </p:cNvSpPr>
          <p:nvPr>
            <p:ph type="body" idx="1"/>
          </p:nvPr>
        </p:nvSpPr>
        <p:spPr>
          <a:xfrm>
            <a:off x="395288" y="765175"/>
            <a:ext cx="8229600" cy="4525963"/>
          </a:xfrm>
        </p:spPr>
        <p:txBody>
          <a:bodyPr/>
          <a:lstStyle/>
          <a:p>
            <a:pPr eaLnBrk="1" hangingPunct="1">
              <a:buFont typeface="Arial" charset="0"/>
              <a:buNone/>
            </a:pPr>
            <a:r>
              <a:rPr lang="tr-TR" sz="3600" smtClean="0"/>
              <a:t>	Ulusal ders kredisi ise UK olarak belirtilmektedir. </a:t>
            </a:r>
          </a:p>
          <a:p>
            <a:pPr eaLnBrk="1" hangingPunct="1">
              <a:buFont typeface="Arial" charset="0"/>
              <a:buNone/>
            </a:pPr>
            <a:r>
              <a:rPr lang="tr-TR" sz="3600" smtClean="0"/>
              <a:t>	Öğrenim Protokolünde yer alan alınacak-sayılacak dersler kısmının her ikisinin de ya tamamen ulusal krediye göre ya da tamamen AKTS kredisine göre doldurulması ve hangi krediye göre doldurulduğunun belirtilmesi gerekmektedir.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3"/>
          <p:cNvSpPr>
            <a:spLocks noGrp="1"/>
          </p:cNvSpPr>
          <p:nvPr>
            <p:ph type="body" idx="1"/>
          </p:nvPr>
        </p:nvSpPr>
        <p:spPr>
          <a:xfrm>
            <a:off x="468313" y="692150"/>
            <a:ext cx="8229600" cy="5545138"/>
          </a:xfrm>
        </p:spPr>
        <p:txBody>
          <a:bodyPr/>
          <a:lstStyle/>
          <a:p>
            <a:pPr eaLnBrk="1" hangingPunct="1">
              <a:buFont typeface="Arial" charset="0"/>
              <a:buNone/>
            </a:pPr>
            <a:r>
              <a:rPr lang="tr-TR" sz="4000" dirty="0" smtClean="0"/>
              <a:t>	Karma kredi sistemi (örneğin, bazı dersler ulusal, bazıları da AKTS kredisi gibi) kullanılamaz. </a:t>
            </a:r>
          </a:p>
          <a:p>
            <a:pPr eaLnBrk="1" hangingPunct="1">
              <a:buNone/>
            </a:pPr>
            <a:r>
              <a:rPr lang="tr-TR" dirty="0" smtClean="0"/>
              <a:t>	</a:t>
            </a:r>
            <a:r>
              <a:rPr lang="tr-TR" sz="3600" dirty="0" smtClean="0"/>
              <a:t>Üniversitende UK (yerel kredi) gideceğin </a:t>
            </a:r>
            <a:r>
              <a:rPr lang="tr-TR" sz="3600" dirty="0" smtClean="0"/>
              <a:t>Üniversitede </a:t>
            </a:r>
            <a:r>
              <a:rPr lang="tr-TR" sz="3600" dirty="0" smtClean="0"/>
              <a:t>ise AKTS (ECTS) kullanılıyorsa öğrenci işlerinden kredi değişim tablosunu edinebilirsin.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p:cNvSpPr>
          <p:nvPr>
            <p:ph type="title"/>
          </p:nvPr>
        </p:nvSpPr>
        <p:spPr/>
        <p:txBody>
          <a:bodyPr/>
          <a:lstStyle/>
          <a:p>
            <a:pPr eaLnBrk="1" hangingPunct="1"/>
            <a:r>
              <a:rPr lang="tr-TR" sz="4000" b="1" smtClean="0">
                <a:solidFill>
                  <a:schemeClr val="hlink"/>
                </a:solidFill>
              </a:rPr>
              <a:t>Karşılıklı yazmış olduğum derslerin isimleri, içerikleri ya da kredileri aynı olmak zorunda mı?</a:t>
            </a:r>
            <a:r>
              <a:rPr lang="tr-TR" sz="4000" smtClean="0"/>
              <a:t> </a:t>
            </a:r>
          </a:p>
        </p:txBody>
      </p:sp>
      <p:sp>
        <p:nvSpPr>
          <p:cNvPr id="31746" name="Rectangle 3"/>
          <p:cNvSpPr>
            <a:spLocks noGrp="1"/>
          </p:cNvSpPr>
          <p:nvPr>
            <p:ph type="body" idx="1"/>
          </p:nvPr>
        </p:nvSpPr>
        <p:spPr>
          <a:xfrm>
            <a:off x="457200" y="1773238"/>
            <a:ext cx="8229600" cy="4352925"/>
          </a:xfrm>
        </p:spPr>
        <p:txBody>
          <a:bodyPr/>
          <a:lstStyle/>
          <a:p>
            <a:pPr eaLnBrk="1" hangingPunct="1">
              <a:buFont typeface="Arial" charset="0"/>
              <a:buNone/>
            </a:pPr>
            <a:r>
              <a:rPr lang="tr-TR" sz="3600" smtClean="0"/>
              <a:t>	Derslerin eşleştirilmesinde, isim, içerik ve kredi açısından tam bir uyum olamayabilir. Tam uyumlu olan derslere öncelik verilerek, farklı isimli aynı içerikli derslerin ya da farklı içerikteki derslerin eşleştirilmesinde kendi bölüm koordinatörü/ bölüm başkanından destek almalısın.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3"/>
          <p:cNvSpPr>
            <a:spLocks noGrp="1"/>
          </p:cNvSpPr>
          <p:nvPr>
            <p:ph type="body" idx="1"/>
          </p:nvPr>
        </p:nvSpPr>
        <p:spPr/>
        <p:txBody>
          <a:bodyPr/>
          <a:lstStyle/>
          <a:p>
            <a:pPr eaLnBrk="1" hangingPunct="1">
              <a:buFont typeface="Arial" charset="0"/>
              <a:buNone/>
            </a:pPr>
            <a:r>
              <a:rPr lang="tr-TR" smtClean="0"/>
              <a:t>	</a:t>
            </a:r>
            <a:r>
              <a:rPr lang="tr-TR" sz="3600" smtClean="0"/>
              <a:t>Alınacak derslerin tek tek kredilerinin sayılacak derslerin kredilerine eşit olması gerekmez. Toplam kredi dikkate alınır. </a:t>
            </a:r>
            <a:r>
              <a:rPr lang="tr-TR" sz="3600" smtClean="0">
                <a:solidFill>
                  <a:schemeClr val="folHlink"/>
                </a:solidFill>
              </a:rPr>
              <a:t>DİKKAT!</a:t>
            </a:r>
            <a:r>
              <a:rPr lang="tr-TR" sz="3600" smtClean="0"/>
              <a:t> </a:t>
            </a:r>
            <a:r>
              <a:rPr lang="tr-TR" sz="3600" smtClean="0">
                <a:solidFill>
                  <a:schemeClr val="folHlink"/>
                </a:solidFill>
              </a:rPr>
              <a:t>Alınacak derslerin toplam kredisi, sayılacak derslerin toplam kredisine eşit veya daha fazla olmalıdır.</a:t>
            </a:r>
            <a:r>
              <a:rPr lang="tr-TR" sz="3600" smtClean="0"/>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p:nvPr>
        </p:nvSpPr>
        <p:spPr/>
        <p:txBody>
          <a:bodyPr/>
          <a:lstStyle/>
          <a:p>
            <a:pPr eaLnBrk="1" hangingPunct="1"/>
            <a:r>
              <a:rPr lang="tr-TR" sz="4000" b="1" smtClean="0">
                <a:solidFill>
                  <a:schemeClr val="hlink"/>
                </a:solidFill>
              </a:rPr>
              <a:t>Ders denkleştirme aşamasında kiminle görüşmeliyim?</a:t>
            </a:r>
            <a:r>
              <a:rPr lang="tr-TR" sz="4000" smtClean="0"/>
              <a:t> </a:t>
            </a:r>
          </a:p>
        </p:txBody>
      </p:sp>
      <p:sp>
        <p:nvSpPr>
          <p:cNvPr id="33794" name="Rectangle 3"/>
          <p:cNvSpPr>
            <a:spLocks noGrp="1"/>
          </p:cNvSpPr>
          <p:nvPr>
            <p:ph type="body" idx="1"/>
          </p:nvPr>
        </p:nvSpPr>
        <p:spPr/>
        <p:txBody>
          <a:bodyPr/>
          <a:lstStyle/>
          <a:p>
            <a:pPr eaLnBrk="1" hangingPunct="1">
              <a:buFont typeface="Arial" charset="0"/>
              <a:buNone/>
            </a:pPr>
            <a:r>
              <a:rPr lang="tr-TR" dirty="0" smtClean="0"/>
              <a:t>	</a:t>
            </a:r>
          </a:p>
          <a:p>
            <a:pPr eaLnBrk="1" hangingPunct="1">
              <a:buNone/>
            </a:pPr>
            <a:r>
              <a:rPr lang="tr-TR" dirty="0" smtClean="0"/>
              <a:t>	</a:t>
            </a:r>
            <a:r>
              <a:rPr lang="tr-TR" sz="4000" dirty="0" smtClean="0"/>
              <a:t>Öncelikle </a:t>
            </a:r>
            <a:r>
              <a:rPr lang="tr-TR" sz="4000" dirty="0" smtClean="0"/>
              <a:t>Üniversitendeki </a:t>
            </a:r>
            <a:r>
              <a:rPr lang="tr-TR" sz="4000" dirty="0" smtClean="0"/>
              <a:t>bölüm koordinatörü/bölüm başkanı </a:t>
            </a:r>
            <a:r>
              <a:rPr lang="tr-TR" sz="4000" dirty="0" smtClean="0"/>
              <a:t>ve </a:t>
            </a:r>
            <a:r>
              <a:rPr lang="tr-TR" sz="4000" dirty="0" smtClean="0"/>
              <a:t>son kontroller için Farabi Kurum Koordinatörün ile görüşmelisin.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p:cNvSpPr>
          <p:nvPr>
            <p:ph type="title"/>
          </p:nvPr>
        </p:nvSpPr>
        <p:spPr>
          <a:xfrm>
            <a:off x="539750" y="908050"/>
            <a:ext cx="8229600" cy="1143000"/>
          </a:xfrm>
        </p:spPr>
        <p:txBody>
          <a:bodyPr/>
          <a:lstStyle/>
          <a:p>
            <a:pPr eaLnBrk="1" hangingPunct="1"/>
            <a:r>
              <a:rPr lang="tr-TR" sz="4000" b="1" smtClean="0">
                <a:solidFill>
                  <a:schemeClr val="hlink"/>
                </a:solidFill>
              </a:rPr>
              <a:t>Almam gereken bir ders kendi bölümümde açılmıyorsa bu dersi farklı bir bölüm veya fakülteden alabilir miyim?</a:t>
            </a:r>
            <a:r>
              <a:rPr lang="tr-TR" sz="4000" smtClean="0"/>
              <a:t> </a:t>
            </a:r>
          </a:p>
        </p:txBody>
      </p:sp>
      <p:sp>
        <p:nvSpPr>
          <p:cNvPr id="34818" name="Rectangle 3"/>
          <p:cNvSpPr>
            <a:spLocks noGrp="1"/>
          </p:cNvSpPr>
          <p:nvPr>
            <p:ph type="body" idx="1"/>
          </p:nvPr>
        </p:nvSpPr>
        <p:spPr>
          <a:xfrm>
            <a:off x="457200" y="2708275"/>
            <a:ext cx="8229600" cy="3417888"/>
          </a:xfrm>
        </p:spPr>
        <p:txBody>
          <a:bodyPr/>
          <a:lstStyle/>
          <a:p>
            <a:pPr eaLnBrk="1" hangingPunct="1">
              <a:buFont typeface="Arial" charset="0"/>
              <a:buNone/>
            </a:pPr>
            <a:r>
              <a:rPr lang="tr-TR" dirty="0" smtClean="0"/>
              <a:t>	</a:t>
            </a:r>
          </a:p>
          <a:p>
            <a:pPr algn="ctr" eaLnBrk="1" hangingPunct="1">
              <a:buFont typeface="Arial" charset="0"/>
              <a:buNone/>
            </a:pPr>
            <a:r>
              <a:rPr lang="tr-TR" dirty="0" smtClean="0"/>
              <a:t>	</a:t>
            </a:r>
            <a:r>
              <a:rPr lang="tr-TR" sz="4000" dirty="0" smtClean="0"/>
              <a:t>Evet. Farklı bölüm </a:t>
            </a:r>
            <a:r>
              <a:rPr lang="tr-TR" sz="4000" dirty="0" smtClean="0"/>
              <a:t>veya </a:t>
            </a:r>
            <a:r>
              <a:rPr lang="tr-TR" sz="4000" dirty="0" smtClean="0"/>
              <a:t>farklı fakülteden ders alabilirsin.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p:nvPr>
        </p:nvSpPr>
        <p:spPr>
          <a:xfrm>
            <a:off x="468313" y="620713"/>
            <a:ext cx="8229600" cy="1143000"/>
          </a:xfrm>
        </p:spPr>
        <p:txBody>
          <a:bodyPr/>
          <a:lstStyle/>
          <a:p>
            <a:pPr eaLnBrk="1" hangingPunct="1"/>
            <a:r>
              <a:rPr lang="tr-TR" sz="4000" b="1" smtClean="0">
                <a:solidFill>
                  <a:schemeClr val="hlink"/>
                </a:solidFill>
              </a:rPr>
              <a:t>İkinci öğretim öğrencisiyim. Farabi öğrencisi olarak birinci öğretimden ders alabilir miyim?</a:t>
            </a:r>
            <a:r>
              <a:rPr lang="tr-TR" sz="4000" smtClean="0"/>
              <a:t> </a:t>
            </a:r>
          </a:p>
        </p:txBody>
      </p:sp>
      <p:sp>
        <p:nvSpPr>
          <p:cNvPr id="35842" name="Rectangle 3"/>
          <p:cNvSpPr>
            <a:spLocks noGrp="1"/>
          </p:cNvSpPr>
          <p:nvPr>
            <p:ph type="body" idx="1"/>
          </p:nvPr>
        </p:nvSpPr>
        <p:spPr>
          <a:xfrm>
            <a:off x="457200" y="2060575"/>
            <a:ext cx="8229600" cy="4065588"/>
          </a:xfrm>
        </p:spPr>
        <p:txBody>
          <a:bodyPr/>
          <a:lstStyle/>
          <a:p>
            <a:pPr eaLnBrk="1" hangingPunct="1">
              <a:buFont typeface="Arial" charset="0"/>
              <a:buNone/>
            </a:pPr>
            <a:r>
              <a:rPr lang="tr-TR" smtClean="0"/>
              <a:t>	</a:t>
            </a:r>
            <a:r>
              <a:rPr lang="tr-TR" sz="3600" smtClean="0"/>
              <a:t>Evet, Farabi Değişim Programında da I.- II. Öğretim ayırımı yoktur. (</a:t>
            </a:r>
            <a:r>
              <a:rPr lang="tr-TR" sz="3600" smtClean="0">
                <a:solidFill>
                  <a:schemeClr val="folHlink"/>
                </a:solidFill>
              </a:rPr>
              <a:t>Dikkat!</a:t>
            </a:r>
            <a:r>
              <a:rPr lang="tr-TR" sz="3600" smtClean="0"/>
              <a:t> </a:t>
            </a:r>
            <a:r>
              <a:rPr lang="tr-TR" sz="3600" smtClean="0">
                <a:solidFill>
                  <a:schemeClr val="folHlink"/>
                </a:solidFill>
              </a:rPr>
              <a:t>II. Öğretim harcını ödemeye devam edersin</a:t>
            </a:r>
            <a:r>
              <a:rPr lang="tr-TR" sz="3600" smtClean="0"/>
              <a:t>) Ancak ders kaydının I. Öğretime mi yoksa II. Öğretime mi yapıldığına, sınıf yoklama listelerine dikkat etmelisin. </a:t>
            </a:r>
            <a:r>
              <a:rPr lang="tr-TR" sz="3600" smtClean="0">
                <a:solidFill>
                  <a:schemeClr val="folHlink"/>
                </a:solidFill>
              </a:rPr>
              <a:t>Aman yanlış yerde derse ve sınava girme.</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41" name="Group 9"/>
          <p:cNvGraphicFramePr>
            <a:graphicFrameLocks noGrp="1"/>
          </p:cNvGraphicFramePr>
          <p:nvPr>
            <p:extLst>
              <p:ext uri="{D42A27DB-BD31-4B8C-83A1-F6EECF244321}">
                <p14:modId xmlns="" xmlns:p14="http://schemas.microsoft.com/office/powerpoint/2010/main" val="526540212"/>
              </p:ext>
            </p:extLst>
          </p:nvPr>
        </p:nvGraphicFramePr>
        <p:xfrm>
          <a:off x="0" y="214313"/>
          <a:ext cx="9144000" cy="911352"/>
        </p:xfrm>
        <a:graphic>
          <a:graphicData uri="http://schemas.openxmlformats.org/drawingml/2006/table">
            <a:tbl>
              <a:tblPr/>
              <a:tblGrid>
                <a:gridCol w="2492375"/>
                <a:gridCol w="3883025"/>
                <a:gridCol w="2768600"/>
              </a:tblGrid>
              <a:tr h="0">
                <a:tc>
                  <a:txBody>
                    <a:bodyPr/>
                    <a:lstStyle/>
                    <a:p>
                      <a:pPr marL="0" marR="0" lvl="0" indent="0" algn="l"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Times New Roman" pitchFamily="18" charset="0"/>
                          <a:cs typeface="Times New Roman" pitchFamily="18" charset="0"/>
                        </a:rPr>
                        <a:t>SİİRT ÜNİVERSİTESİ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100" b="1" i="0" u="none" strike="noStrike" cap="none" normalizeH="0" baseline="0" dirty="0" smtClean="0">
                          <a:ln>
                            <a:noFill/>
                          </a:ln>
                          <a:solidFill>
                            <a:schemeClr val="tx1"/>
                          </a:solidFill>
                          <a:effectLst/>
                          <a:latin typeface="Arial" charset="0"/>
                          <a:cs typeface="Times New Roman" pitchFamily="18" charset="0"/>
                        </a:rPr>
                        <a:t>…....  / ….... AKADEMİK YILI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100" b="1" i="0" u="none" strike="noStrike" cap="none" normalizeH="0" baseline="0" dirty="0" smtClean="0">
                          <a:ln>
                            <a:noFill/>
                          </a:ln>
                          <a:solidFill>
                            <a:schemeClr val="tx1"/>
                          </a:solidFill>
                          <a:effectLst/>
                          <a:latin typeface="Arial" charset="0"/>
                          <a:cs typeface="Times New Roman" pitchFamily="18" charset="0"/>
                        </a:rPr>
                        <a:t>…....  DÖNEMİ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r>
            </a:tbl>
          </a:graphicData>
        </a:graphic>
      </p:graphicFrame>
      <p:sp>
        <p:nvSpPr>
          <p:cNvPr id="36869"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tr-TR">
              <a:latin typeface="Calibri" pitchFamily="34" charset="0"/>
            </a:endParaRPr>
          </a:p>
        </p:txBody>
      </p:sp>
      <p:sp>
        <p:nvSpPr>
          <p:cNvPr id="36870" name="Rectangle 8"/>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tr-TR">
              <a:latin typeface="Calibri" pitchFamily="34" charset="0"/>
            </a:endParaRPr>
          </a:p>
        </p:txBody>
      </p:sp>
      <p:graphicFrame>
        <p:nvGraphicFramePr>
          <p:cNvPr id="14" name="Table 13"/>
          <p:cNvGraphicFramePr>
            <a:graphicFrameLocks noGrp="1"/>
          </p:cNvGraphicFramePr>
          <p:nvPr/>
        </p:nvGraphicFramePr>
        <p:xfrm>
          <a:off x="899592" y="1412776"/>
          <a:ext cx="7776864" cy="4907280"/>
        </p:xfrm>
        <a:graphic>
          <a:graphicData uri="http://schemas.openxmlformats.org/drawingml/2006/table">
            <a:tbl>
              <a:tblPr/>
              <a:tblGrid>
                <a:gridCol w="514241"/>
                <a:gridCol w="1069935"/>
                <a:gridCol w="1584176"/>
                <a:gridCol w="876114"/>
                <a:gridCol w="1428142"/>
                <a:gridCol w="1368152"/>
                <a:gridCol w="936104"/>
              </a:tblGrid>
              <a:tr h="123367">
                <a:tc rowSpan="2">
                  <a:txBody>
                    <a:bodyPr/>
                    <a:lstStyle/>
                    <a:p>
                      <a:pPr algn="ctr">
                        <a:lnSpc>
                          <a:spcPct val="115000"/>
                        </a:lnSpc>
                        <a:spcAft>
                          <a:spcPts val="0"/>
                        </a:spcAft>
                      </a:pP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tr-TR" sz="2000" b="1" dirty="0">
                          <a:latin typeface="Arial Narrow" pitchFamily="34" charset="0"/>
                          <a:ea typeface="Calibri"/>
                          <a:cs typeface="Times New Roman"/>
                        </a:rPr>
                        <a:t>Gidilen Üniversitede </a:t>
                      </a:r>
                      <a:r>
                        <a:rPr lang="tr-TR" sz="2000" b="1" dirty="0">
                          <a:solidFill>
                            <a:srgbClr val="FF0000"/>
                          </a:solidFill>
                          <a:latin typeface="Arial Narrow" pitchFamily="34" charset="0"/>
                          <a:ea typeface="Calibri"/>
                          <a:cs typeface="Times New Roman"/>
                        </a:rPr>
                        <a:t>Alınacak</a:t>
                      </a:r>
                      <a:r>
                        <a:rPr lang="tr-TR" sz="2000" b="1" dirty="0">
                          <a:latin typeface="Arial Narrow" pitchFamily="34" charset="0"/>
                          <a:ea typeface="Calibri"/>
                          <a:cs typeface="Times New Roman"/>
                        </a:rPr>
                        <a:t> Dersler</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a:lnSpc>
                          <a:spcPct val="115000"/>
                        </a:lnSpc>
                        <a:spcAft>
                          <a:spcPts val="0"/>
                        </a:spcAft>
                      </a:pPr>
                      <a:r>
                        <a:rPr lang="tr-TR" sz="2000" b="1" dirty="0">
                          <a:latin typeface="Arial Narrow" pitchFamily="34" charset="0"/>
                          <a:ea typeface="Calibri"/>
                          <a:cs typeface="Times New Roman"/>
                        </a:rPr>
                        <a:t>Gönderen Üniversitede </a:t>
                      </a:r>
                      <a:r>
                        <a:rPr lang="tr-TR" sz="2000" b="1" dirty="0">
                          <a:solidFill>
                            <a:srgbClr val="FF0000"/>
                          </a:solidFill>
                          <a:latin typeface="Arial Narrow" pitchFamily="34" charset="0"/>
                          <a:ea typeface="Calibri"/>
                          <a:cs typeface="Times New Roman"/>
                        </a:rPr>
                        <a:t>Sayılacak</a:t>
                      </a:r>
                      <a:r>
                        <a:rPr lang="tr-TR" sz="2000" b="1" dirty="0">
                          <a:latin typeface="Arial Narrow" pitchFamily="34" charset="0"/>
                          <a:ea typeface="Calibri"/>
                          <a:cs typeface="Times New Roman"/>
                        </a:rPr>
                        <a:t> Dersler</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r>
              <a:tr h="100936">
                <a:tc vMerge="1">
                  <a:txBody>
                    <a:bodyPr/>
                    <a:lstStyle/>
                    <a:p>
                      <a:endParaRPr lang="tr-TR"/>
                    </a:p>
                  </a:txBody>
                  <a:tcPr/>
                </a:tc>
                <a:tc>
                  <a:txBody>
                    <a:bodyPr/>
                    <a:lstStyle/>
                    <a:p>
                      <a:pPr algn="ctr">
                        <a:lnSpc>
                          <a:spcPct val="115000"/>
                        </a:lnSpc>
                        <a:spcAft>
                          <a:spcPts val="0"/>
                        </a:spcAft>
                      </a:pPr>
                      <a:r>
                        <a:rPr lang="tr-TR" sz="2000" b="1" dirty="0">
                          <a:latin typeface="Arial Narrow" pitchFamily="34" charset="0"/>
                          <a:ea typeface="Calibri"/>
                          <a:cs typeface="Times New Roman"/>
                        </a:rPr>
                        <a:t>Kodu</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Dersin Adı</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Kredi</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Kodu</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Dersin Adı</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Kredi</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1</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gridSpan="2">
                  <a:txBody>
                    <a:bodyPr/>
                    <a:lstStyle/>
                    <a:p>
                      <a:pPr algn="ctr">
                        <a:lnSpc>
                          <a:spcPct val="115000"/>
                        </a:lnSpc>
                        <a:spcBef>
                          <a:spcPts val="480"/>
                        </a:spcBef>
                        <a:spcAft>
                          <a:spcPts val="480"/>
                        </a:spcAft>
                      </a:pPr>
                      <a:endParaRPr lang="tr-TR" sz="20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endParaRPr lang="tr-TR" sz="20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GİDİLEN</a:t>
                      </a: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ÜNİVERSİTEDE</a:t>
                      </a: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ALACAĞI</a:t>
                      </a:r>
                      <a:r>
                        <a:rPr lang="tr-TR" sz="2000" b="1" baseline="0" dirty="0" smtClean="0">
                          <a:solidFill>
                            <a:srgbClr val="FF0000"/>
                          </a:solidFill>
                          <a:latin typeface="Arial Narrow" pitchFamily="34" charset="0"/>
                          <a:ea typeface="Calibri"/>
                          <a:cs typeface="Times New Roman"/>
                        </a:rPr>
                        <a:t> DERSLER</a:t>
                      </a:r>
                    </a:p>
                    <a:p>
                      <a:pPr algn="ctr">
                        <a:lnSpc>
                          <a:spcPct val="115000"/>
                        </a:lnSpc>
                        <a:spcBef>
                          <a:spcPts val="480"/>
                        </a:spcBef>
                        <a:spcAft>
                          <a:spcPts val="480"/>
                        </a:spcAft>
                      </a:pPr>
                      <a:r>
                        <a:rPr lang="tr-TR" sz="2000" b="1" baseline="0" dirty="0" smtClean="0">
                          <a:solidFill>
                            <a:srgbClr val="FF0000"/>
                          </a:solidFill>
                          <a:latin typeface="Arial Narrow" pitchFamily="34" charset="0"/>
                          <a:ea typeface="Calibri"/>
                          <a:cs typeface="Times New Roman"/>
                        </a:rPr>
                        <a:t>(En az Sayılacak Derslerin kredisi kadar)</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h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algn="ctr">
                        <a:lnSpc>
                          <a:spcPct val="115000"/>
                        </a:lnSpc>
                        <a:spcBef>
                          <a:spcPts val="480"/>
                        </a:spcBef>
                        <a:spcAft>
                          <a:spcPts val="480"/>
                        </a:spcAft>
                      </a:pPr>
                      <a:r>
                        <a:rPr lang="tr-TR" sz="3200" b="1" dirty="0" smtClean="0">
                          <a:solidFill>
                            <a:srgbClr val="0070C0"/>
                          </a:solidFill>
                          <a:latin typeface="Arial Narrow" pitchFamily="34" charset="0"/>
                          <a:ea typeface="Calibri"/>
                          <a:cs typeface="Times New Roman"/>
                        </a:rPr>
                        <a:t>EN AZ 19 KREDİ</a:t>
                      </a:r>
                      <a:endParaRPr lang="tr-TR" sz="3200" b="1" dirty="0">
                        <a:solidFill>
                          <a:srgbClr val="0070C0"/>
                        </a:solidFill>
                        <a:latin typeface="Arial Narrow" pitchFamily="34" charset="0"/>
                        <a:ea typeface="Calibri"/>
                        <a:cs typeface="Times New Roman"/>
                      </a:endParaRPr>
                    </a:p>
                  </a:txBody>
                  <a:tcPr marL="43885" marR="43885" marT="0" marB="0" vert="vert27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gridSpan="2">
                  <a:txBody>
                    <a:bodyPr/>
                    <a:lstStyle/>
                    <a:p>
                      <a:pPr algn="ctr">
                        <a:lnSpc>
                          <a:spcPct val="115000"/>
                        </a:lnSpc>
                        <a:spcBef>
                          <a:spcPts val="480"/>
                        </a:spcBef>
                        <a:spcAft>
                          <a:spcPts val="480"/>
                        </a:spcAft>
                      </a:pPr>
                      <a:endParaRPr lang="tr-TR" sz="20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endParaRPr lang="tr-TR" sz="20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GÖNDEREN</a:t>
                      </a: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ÜNİVERSİTEDE</a:t>
                      </a: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SAYILACAK</a:t>
                      </a:r>
                      <a:r>
                        <a:rPr lang="tr-TR" sz="2000" b="1" baseline="0" dirty="0" smtClean="0">
                          <a:solidFill>
                            <a:srgbClr val="FF0000"/>
                          </a:solidFill>
                          <a:latin typeface="Arial Narrow" pitchFamily="34" charset="0"/>
                          <a:ea typeface="Calibri"/>
                          <a:cs typeface="Times New Roman"/>
                        </a:rPr>
                        <a:t> DERSLER</a:t>
                      </a:r>
                      <a:endParaRPr lang="tr-TR" sz="20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h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algn="ctr">
                        <a:lnSpc>
                          <a:spcPct val="115000"/>
                        </a:lnSpc>
                        <a:spcBef>
                          <a:spcPts val="480"/>
                        </a:spcBef>
                        <a:spcAft>
                          <a:spcPts val="480"/>
                        </a:spcAft>
                      </a:pPr>
                      <a:r>
                        <a:rPr lang="tr-TR" sz="2400" b="1" dirty="0" smtClean="0">
                          <a:latin typeface="Arial Narrow" pitchFamily="34" charset="0"/>
                          <a:ea typeface="Calibri"/>
                          <a:cs typeface="Times New Roman"/>
                        </a:rPr>
                        <a:t>19 kredi (30</a:t>
                      </a:r>
                      <a:r>
                        <a:rPr lang="tr-TR" sz="2400" b="1" baseline="0" dirty="0" smtClean="0">
                          <a:latin typeface="Arial Narrow" pitchFamily="34" charset="0"/>
                          <a:ea typeface="Calibri"/>
                          <a:cs typeface="Times New Roman"/>
                        </a:rPr>
                        <a:t> ECTS/AKTS)</a:t>
                      </a:r>
                      <a:endParaRPr lang="tr-TR" sz="2400" b="1" dirty="0">
                        <a:latin typeface="Arial Narrow" pitchFamily="34" charset="0"/>
                        <a:ea typeface="Calibri"/>
                        <a:cs typeface="Times New Roman"/>
                      </a:endParaRPr>
                    </a:p>
                  </a:txBody>
                  <a:tcPr marL="43885" marR="43885" marT="0" marB="0" vert="vert27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2</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3</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4</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5</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6</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7</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8</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9</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10</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582">
                <a:tc>
                  <a:txBody>
                    <a:bodyPr/>
                    <a:lstStyle/>
                    <a:p>
                      <a:pPr algn="ctr">
                        <a:lnSpc>
                          <a:spcPct val="115000"/>
                        </a:lnSpc>
                        <a:spcAft>
                          <a:spcPts val="0"/>
                        </a:spcAft>
                      </a:pPr>
                      <a:endParaRPr lang="tr-TR"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2000" b="1" dirty="0">
                          <a:latin typeface="Arial Narrow" pitchFamily="34" charset="0"/>
                          <a:ea typeface="Calibri"/>
                          <a:cs typeface="Times New Roman"/>
                        </a:rPr>
                        <a:t>Toplam Kredi</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2000" b="1">
                          <a:latin typeface="Arial Narrow" pitchFamily="34" charset="0"/>
                          <a:ea typeface="Calibri"/>
                          <a:cs typeface="Times New Roman"/>
                        </a:rPr>
                        <a:t>Toplam Kredi</a:t>
                      </a:r>
                      <a:endParaRPr lang="en-GB"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1 Başlık"/>
          <p:cNvSpPr>
            <a:spLocks noGrp="1"/>
          </p:cNvSpPr>
          <p:nvPr>
            <p:ph type="title"/>
          </p:nvPr>
        </p:nvSpPr>
        <p:spPr>
          <a:xfrm>
            <a:off x="785813" y="571500"/>
            <a:ext cx="8143875" cy="5500688"/>
          </a:xfrm>
        </p:spPr>
        <p:txBody>
          <a:bodyPr/>
          <a:lstStyle/>
          <a:p>
            <a:pPr algn="just" eaLnBrk="1" hangingPunct="1"/>
            <a:r>
              <a:rPr lang="tr-TR" sz="3200" smtClean="0">
                <a:latin typeface="Times New Roman" pitchFamily="18" charset="0"/>
                <a:cs typeface="Times New Roman" pitchFamily="18" charset="0"/>
              </a:rPr>
              <a:t>Birebir aynı olan dersler denk getirilmelidir.</a:t>
            </a:r>
            <a:br>
              <a:rPr lang="tr-TR" sz="3200" smtClean="0">
                <a:latin typeface="Times New Roman" pitchFamily="18" charset="0"/>
                <a:cs typeface="Times New Roman" pitchFamily="18" charset="0"/>
              </a:rPr>
            </a:br>
            <a:r>
              <a:rPr lang="tr-TR" sz="3200" smtClean="0">
                <a:latin typeface="Times New Roman" pitchFamily="18" charset="0"/>
                <a:cs typeface="Times New Roman" pitchFamily="18" charset="0"/>
              </a:rPr>
              <a:t/>
            </a:r>
            <a:br>
              <a:rPr lang="tr-TR" sz="3200" smtClean="0">
                <a:latin typeface="Times New Roman" pitchFamily="18" charset="0"/>
                <a:cs typeface="Times New Roman" pitchFamily="18" charset="0"/>
              </a:rPr>
            </a:br>
            <a:r>
              <a:rPr lang="tr-TR" sz="3200" smtClean="0">
                <a:latin typeface="Times New Roman" pitchFamily="18" charset="0"/>
                <a:cs typeface="Times New Roman" pitchFamily="18" charset="0"/>
              </a:rPr>
              <a:t/>
            </a:r>
            <a:br>
              <a:rPr lang="tr-TR" sz="3200" smtClean="0">
                <a:latin typeface="Times New Roman" pitchFamily="18" charset="0"/>
                <a:cs typeface="Times New Roman" pitchFamily="18" charset="0"/>
              </a:rPr>
            </a:br>
            <a:r>
              <a:rPr lang="tr-TR" sz="3200" smtClean="0">
                <a:latin typeface="Times New Roman" pitchFamily="18" charset="0"/>
                <a:cs typeface="Times New Roman" pitchFamily="18" charset="0"/>
              </a:rPr>
              <a:t>İçeriği benzer olan dersler denk getirilmelidir.</a:t>
            </a:r>
            <a:br>
              <a:rPr lang="tr-TR" sz="3200" smtClean="0">
                <a:latin typeface="Times New Roman" pitchFamily="18" charset="0"/>
                <a:cs typeface="Times New Roman" pitchFamily="18" charset="0"/>
              </a:rPr>
            </a:br>
            <a:r>
              <a:rPr lang="tr-TR" sz="3200" smtClean="0">
                <a:latin typeface="Times New Roman" pitchFamily="18" charset="0"/>
                <a:cs typeface="Times New Roman" pitchFamily="18" charset="0"/>
              </a:rPr>
              <a:t/>
            </a:r>
            <a:br>
              <a:rPr lang="tr-TR" sz="3200" smtClean="0">
                <a:latin typeface="Times New Roman" pitchFamily="18" charset="0"/>
                <a:cs typeface="Times New Roman" pitchFamily="18" charset="0"/>
              </a:rPr>
            </a:br>
            <a:r>
              <a:rPr lang="tr-TR" sz="3200" smtClean="0">
                <a:latin typeface="Times New Roman" pitchFamily="18" charset="0"/>
                <a:cs typeface="Times New Roman" pitchFamily="18" charset="0"/>
              </a:rPr>
              <a:t/>
            </a:r>
            <a:br>
              <a:rPr lang="tr-TR" sz="3200" smtClean="0">
                <a:latin typeface="Times New Roman" pitchFamily="18" charset="0"/>
                <a:cs typeface="Times New Roman" pitchFamily="18" charset="0"/>
              </a:rPr>
            </a:br>
            <a:r>
              <a:rPr lang="tr-TR" sz="3200" smtClean="0">
                <a:latin typeface="Times New Roman" pitchFamily="18" charset="0"/>
                <a:cs typeface="Times New Roman" pitchFamily="18" charset="0"/>
              </a:rPr>
              <a:t>Kredi açığı bulunduğu zaman bu açığı kapatmak için belirlenen bir ders denk getirilmelidir.</a:t>
            </a:r>
            <a:br>
              <a:rPr lang="tr-TR" sz="3200" smtClean="0">
                <a:latin typeface="Times New Roman" pitchFamily="18" charset="0"/>
                <a:cs typeface="Times New Roman" pitchFamily="18" charset="0"/>
              </a:rPr>
            </a:br>
            <a:r>
              <a:rPr lang="tr-TR" sz="3200" smtClean="0">
                <a:latin typeface="Times New Roman" pitchFamily="18" charset="0"/>
                <a:cs typeface="Times New Roman" pitchFamily="18" charset="0"/>
              </a:rPr>
              <a:t/>
            </a:r>
            <a:br>
              <a:rPr lang="tr-TR" sz="3200" smtClean="0">
                <a:latin typeface="Times New Roman" pitchFamily="18" charset="0"/>
                <a:cs typeface="Times New Roman" pitchFamily="18" charset="0"/>
              </a:rPr>
            </a:br>
            <a:endParaRPr lang="tr-TR" sz="3200" smtClean="0">
              <a:latin typeface="Times New Roman" pitchFamily="18" charset="0"/>
              <a:cs typeface="Times New Roman" pitchFamily="18" charset="0"/>
            </a:endParaRPr>
          </a:p>
        </p:txBody>
      </p:sp>
      <p:sp>
        <p:nvSpPr>
          <p:cNvPr id="3" name="2 Sağ Ok"/>
          <p:cNvSpPr/>
          <p:nvPr/>
        </p:nvSpPr>
        <p:spPr>
          <a:xfrm>
            <a:off x="285750" y="928688"/>
            <a:ext cx="549275" cy="428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r-TR"/>
          </a:p>
        </p:txBody>
      </p:sp>
      <p:sp>
        <p:nvSpPr>
          <p:cNvPr id="4" name="3 Sağ Ok"/>
          <p:cNvSpPr/>
          <p:nvPr/>
        </p:nvSpPr>
        <p:spPr>
          <a:xfrm>
            <a:off x="285750" y="2357438"/>
            <a:ext cx="571500" cy="4841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r-TR"/>
          </a:p>
        </p:txBody>
      </p:sp>
      <p:sp>
        <p:nvSpPr>
          <p:cNvPr id="5" name="4 Sağ Ok"/>
          <p:cNvSpPr/>
          <p:nvPr/>
        </p:nvSpPr>
        <p:spPr>
          <a:xfrm>
            <a:off x="214313" y="3857625"/>
            <a:ext cx="620712"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r-T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81" name="Group 109"/>
          <p:cNvGraphicFramePr>
            <a:graphicFrameLocks noGrp="1"/>
          </p:cNvGraphicFramePr>
          <p:nvPr>
            <p:extLst>
              <p:ext uri="{D42A27DB-BD31-4B8C-83A1-F6EECF244321}">
                <p14:modId xmlns="" xmlns:p14="http://schemas.microsoft.com/office/powerpoint/2010/main" val="693039204"/>
              </p:ext>
            </p:extLst>
          </p:nvPr>
        </p:nvGraphicFramePr>
        <p:xfrm>
          <a:off x="0" y="214313"/>
          <a:ext cx="9144000" cy="911352"/>
        </p:xfrm>
        <a:graphic>
          <a:graphicData uri="http://schemas.openxmlformats.org/drawingml/2006/table">
            <a:tbl>
              <a:tblPr/>
              <a:tblGrid>
                <a:gridCol w="2492375"/>
                <a:gridCol w="3883025"/>
                <a:gridCol w="2768600"/>
              </a:tblGrid>
              <a:tr h="0">
                <a:tc>
                  <a:txBody>
                    <a:bodyPr/>
                    <a:lstStyle/>
                    <a:p>
                      <a:pPr marL="0" marR="0" lvl="0" indent="0" algn="l"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Times New Roman" pitchFamily="18" charset="0"/>
                          <a:cs typeface="Times New Roman" pitchFamily="18" charset="0"/>
                        </a:rPr>
                        <a:t>SİİRT ÜNİVERSİTESİ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100" b="1" i="0" u="none" strike="noStrike" cap="none" normalizeH="0" baseline="0" dirty="0" smtClean="0">
                          <a:ln>
                            <a:noFill/>
                          </a:ln>
                          <a:solidFill>
                            <a:schemeClr val="tx1"/>
                          </a:solidFill>
                          <a:effectLst/>
                          <a:latin typeface="Arial" charset="0"/>
                          <a:cs typeface="Times New Roman" pitchFamily="18" charset="0"/>
                        </a:rPr>
                        <a:t>…....  / ….... AKADEMİK YILI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100" b="1" i="0" u="none" strike="noStrike" cap="none" normalizeH="0" baseline="0" dirty="0" smtClean="0">
                          <a:ln>
                            <a:noFill/>
                          </a:ln>
                          <a:solidFill>
                            <a:schemeClr val="tx1"/>
                          </a:solidFill>
                          <a:effectLst/>
                          <a:latin typeface="Arial" charset="0"/>
                          <a:cs typeface="Times New Roman" pitchFamily="18" charset="0"/>
                        </a:rPr>
                        <a:t>…....  DÖNEMİ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r>
            </a:tbl>
          </a:graphicData>
        </a:graphic>
      </p:graphicFrame>
      <p:sp>
        <p:nvSpPr>
          <p:cNvPr id="38917"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tr-TR">
              <a:latin typeface="Calibri" pitchFamily="34" charset="0"/>
            </a:endParaRPr>
          </a:p>
        </p:txBody>
      </p:sp>
      <p:sp>
        <p:nvSpPr>
          <p:cNvPr id="38918" name="Rectangle 8"/>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tr-TR">
              <a:latin typeface="Calibri" pitchFamily="34" charset="0"/>
            </a:endParaRPr>
          </a:p>
        </p:txBody>
      </p:sp>
      <p:graphicFrame>
        <p:nvGraphicFramePr>
          <p:cNvPr id="14" name="Table 13"/>
          <p:cNvGraphicFramePr>
            <a:graphicFrameLocks noGrp="1"/>
          </p:cNvGraphicFramePr>
          <p:nvPr/>
        </p:nvGraphicFramePr>
        <p:xfrm>
          <a:off x="900113" y="1412875"/>
          <a:ext cx="7776864" cy="4977384"/>
        </p:xfrm>
        <a:graphic>
          <a:graphicData uri="http://schemas.openxmlformats.org/drawingml/2006/table">
            <a:tbl>
              <a:tblPr/>
              <a:tblGrid>
                <a:gridCol w="514241"/>
                <a:gridCol w="925919"/>
                <a:gridCol w="1728192"/>
                <a:gridCol w="876114"/>
                <a:gridCol w="1140110"/>
                <a:gridCol w="1872208"/>
                <a:gridCol w="720080"/>
              </a:tblGrid>
              <a:tr h="123367">
                <a:tc rowSpan="2">
                  <a:txBody>
                    <a:bodyPr/>
                    <a:lstStyle/>
                    <a:p>
                      <a:pPr algn="ctr">
                        <a:lnSpc>
                          <a:spcPct val="115000"/>
                        </a:lnSpc>
                        <a:spcAft>
                          <a:spcPts val="0"/>
                        </a:spcAft>
                      </a:pP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tr-TR" sz="2000" b="1" dirty="0">
                          <a:latin typeface="Arial Narrow" pitchFamily="34" charset="0"/>
                          <a:ea typeface="Calibri"/>
                          <a:cs typeface="Times New Roman"/>
                        </a:rPr>
                        <a:t>Gidilen Üniversitede </a:t>
                      </a:r>
                      <a:r>
                        <a:rPr lang="tr-TR" sz="2000" b="1" dirty="0">
                          <a:solidFill>
                            <a:srgbClr val="FF0000"/>
                          </a:solidFill>
                          <a:latin typeface="Arial Narrow" pitchFamily="34" charset="0"/>
                          <a:ea typeface="Calibri"/>
                          <a:cs typeface="Times New Roman"/>
                        </a:rPr>
                        <a:t>Alınacak</a:t>
                      </a:r>
                      <a:r>
                        <a:rPr lang="tr-TR" sz="2000" b="1" dirty="0">
                          <a:latin typeface="Arial Narrow" pitchFamily="34" charset="0"/>
                          <a:ea typeface="Calibri"/>
                          <a:cs typeface="Times New Roman"/>
                        </a:rPr>
                        <a:t> Dersler</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a:lnSpc>
                          <a:spcPct val="115000"/>
                        </a:lnSpc>
                        <a:spcAft>
                          <a:spcPts val="0"/>
                        </a:spcAft>
                      </a:pPr>
                      <a:r>
                        <a:rPr lang="tr-TR" sz="2000" b="1" dirty="0">
                          <a:latin typeface="Arial Narrow" pitchFamily="34" charset="0"/>
                          <a:ea typeface="Calibri"/>
                          <a:cs typeface="Times New Roman"/>
                        </a:rPr>
                        <a:t>Gönderen Üniversitede </a:t>
                      </a:r>
                      <a:r>
                        <a:rPr lang="tr-TR" sz="2000" b="1" dirty="0">
                          <a:solidFill>
                            <a:srgbClr val="FF0000"/>
                          </a:solidFill>
                          <a:latin typeface="Arial Narrow" pitchFamily="34" charset="0"/>
                          <a:ea typeface="Calibri"/>
                          <a:cs typeface="Times New Roman"/>
                        </a:rPr>
                        <a:t>Sayılacak</a:t>
                      </a:r>
                      <a:r>
                        <a:rPr lang="tr-TR" sz="2000" b="1" dirty="0">
                          <a:latin typeface="Arial Narrow" pitchFamily="34" charset="0"/>
                          <a:ea typeface="Calibri"/>
                          <a:cs typeface="Times New Roman"/>
                        </a:rPr>
                        <a:t> Dersler</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r>
              <a:tr h="100936">
                <a:tc vMerge="1">
                  <a:txBody>
                    <a:bodyPr/>
                    <a:lstStyle/>
                    <a:p>
                      <a:endParaRPr lang="tr-TR"/>
                    </a:p>
                  </a:txBody>
                  <a:tcPr/>
                </a:tc>
                <a:tc>
                  <a:txBody>
                    <a:bodyPr/>
                    <a:lstStyle/>
                    <a:p>
                      <a:pPr algn="ctr">
                        <a:lnSpc>
                          <a:spcPct val="115000"/>
                        </a:lnSpc>
                        <a:spcAft>
                          <a:spcPts val="0"/>
                        </a:spcAft>
                      </a:pPr>
                      <a:r>
                        <a:rPr lang="tr-TR" sz="2000" b="1" dirty="0">
                          <a:latin typeface="Arial Narrow" pitchFamily="34" charset="0"/>
                          <a:ea typeface="Calibri"/>
                          <a:cs typeface="Times New Roman"/>
                        </a:rPr>
                        <a:t>Kodu</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Dersin Adı</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Kredi</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Kodu</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a:latin typeface="Arial Narrow" pitchFamily="34" charset="0"/>
                          <a:ea typeface="Calibri"/>
                          <a:cs typeface="Times New Roman"/>
                        </a:rPr>
                        <a:t>Dersin Adı</a:t>
                      </a:r>
                      <a:endParaRPr lang="en-GB"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a:latin typeface="Arial Narrow" pitchFamily="34" charset="0"/>
                          <a:ea typeface="Calibri"/>
                          <a:cs typeface="Times New Roman"/>
                        </a:rPr>
                        <a:t>Kredi</a:t>
                      </a:r>
                      <a:endParaRPr lang="en-GB"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1</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M202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Mimari Proje VI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5</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302</a:t>
                      </a: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Mimari Proje IV</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6</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2</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M322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Kent Kuramları</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304</a:t>
                      </a: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Şehir Bölge ve Planlama İlkeleri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3</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4</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5</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 (8.yarıyıl)</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6</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 (8.yarıyıl)</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7</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8</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a:latin typeface="Arial Narrow" pitchFamily="34" charset="0"/>
                          <a:ea typeface="Calibri"/>
                          <a:cs typeface="Times New Roman"/>
                        </a:rPr>
                        <a:t>9</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4582">
                <a:tc>
                  <a:txBody>
                    <a:bodyPr/>
                    <a:lstStyle/>
                    <a:p>
                      <a:pPr algn="ctr">
                        <a:lnSpc>
                          <a:spcPct val="115000"/>
                        </a:lnSpc>
                        <a:spcAft>
                          <a:spcPts val="0"/>
                        </a:spcAft>
                      </a:pPr>
                      <a:endParaRPr lang="tr-TR"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2400" b="1" dirty="0">
                          <a:solidFill>
                            <a:srgbClr val="FF0000"/>
                          </a:solidFill>
                          <a:latin typeface="Arial Narrow" pitchFamily="34" charset="0"/>
                          <a:ea typeface="Calibri"/>
                          <a:cs typeface="Times New Roman"/>
                        </a:rPr>
                        <a:t>Toplam Kredi</a:t>
                      </a:r>
                      <a:endParaRPr lang="en-GB" sz="24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r>
                        <a:rPr lang="tr-TR" sz="2400" b="1" dirty="0" smtClean="0">
                          <a:solidFill>
                            <a:srgbClr val="FF0000"/>
                          </a:solidFill>
                          <a:latin typeface="Arial Narrow" pitchFamily="34" charset="0"/>
                          <a:ea typeface="Calibri"/>
                          <a:cs typeface="Times New Roman"/>
                        </a:rPr>
                        <a:t>21</a:t>
                      </a:r>
                      <a:endParaRPr lang="tr-TR" sz="24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2400" b="1" dirty="0">
                          <a:solidFill>
                            <a:srgbClr val="FF0000"/>
                          </a:solidFill>
                          <a:latin typeface="Arial Narrow" pitchFamily="34" charset="0"/>
                          <a:ea typeface="Calibri"/>
                          <a:cs typeface="Times New Roman"/>
                        </a:rPr>
                        <a:t>Toplam Kredi</a:t>
                      </a:r>
                      <a:endParaRPr lang="en-GB" sz="2400" b="1" dirty="0">
                        <a:solidFill>
                          <a:srgbClr val="FF0000"/>
                        </a:solidFill>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r>
                        <a:rPr lang="tr-TR" sz="2400" b="1" dirty="0" smtClean="0">
                          <a:solidFill>
                            <a:srgbClr val="FF0000"/>
                          </a:solidFill>
                          <a:latin typeface="Arial Narrow" pitchFamily="34" charset="0"/>
                          <a:ea typeface="Calibri"/>
                          <a:cs typeface="Times New Roman"/>
                        </a:rPr>
                        <a:t>21</a:t>
                      </a:r>
                      <a:endParaRPr lang="tr-TR" sz="24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8" name="7 Dikdörtgen"/>
          <p:cNvSpPr/>
          <p:nvPr/>
        </p:nvSpPr>
        <p:spPr>
          <a:xfrm>
            <a:off x="323528" y="2276872"/>
            <a:ext cx="461665" cy="2567434"/>
          </a:xfrm>
          <a:prstGeom prst="rect">
            <a:avLst/>
          </a:prstGeom>
        </p:spPr>
        <p:txBody>
          <a:bodyPr vert="vert270" wrap="none">
            <a:spAutoFit/>
          </a:bodyPr>
          <a:lstStyle/>
          <a:p>
            <a:pPr fontAlgn="auto">
              <a:spcBef>
                <a:spcPts val="0"/>
              </a:spcBef>
              <a:spcAft>
                <a:spcPts val="0"/>
              </a:spcAft>
              <a:defRPr/>
            </a:pPr>
            <a:r>
              <a:rPr lang="tr-TR" b="1" dirty="0">
                <a:solidFill>
                  <a:srgbClr val="FF0000"/>
                </a:solidFill>
                <a:latin typeface="Arial"/>
                <a:ea typeface="Times New Roman"/>
                <a:cs typeface="+mn-cs"/>
              </a:rPr>
              <a:t>Yanlış Protokol Örneği</a:t>
            </a:r>
            <a:endParaRPr lang="tr-TR" dirty="0">
              <a:solidFill>
                <a:srgbClr val="FF0000"/>
              </a:solidFill>
              <a:latin typeface="+mn-lt"/>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93" name="Group 97"/>
          <p:cNvGraphicFramePr>
            <a:graphicFrameLocks noGrp="1"/>
          </p:cNvGraphicFramePr>
          <p:nvPr>
            <p:extLst>
              <p:ext uri="{D42A27DB-BD31-4B8C-83A1-F6EECF244321}">
                <p14:modId xmlns="" xmlns:p14="http://schemas.microsoft.com/office/powerpoint/2010/main" val="1882363015"/>
              </p:ext>
            </p:extLst>
          </p:nvPr>
        </p:nvGraphicFramePr>
        <p:xfrm>
          <a:off x="0" y="214313"/>
          <a:ext cx="9144000" cy="911352"/>
        </p:xfrm>
        <a:graphic>
          <a:graphicData uri="http://schemas.openxmlformats.org/drawingml/2006/table">
            <a:tbl>
              <a:tblPr/>
              <a:tblGrid>
                <a:gridCol w="2492375"/>
                <a:gridCol w="3883025"/>
                <a:gridCol w="2768600"/>
              </a:tblGrid>
              <a:tr h="0">
                <a:tc>
                  <a:txBody>
                    <a:bodyPr/>
                    <a:lstStyle/>
                    <a:p>
                      <a:pPr marL="0" marR="0" lvl="0" indent="0" algn="l"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Times New Roman" pitchFamily="18" charset="0"/>
                          <a:cs typeface="Times New Roman" pitchFamily="18" charset="0"/>
                        </a:rPr>
                        <a:t>SİİRT ÜNİVERSİTESİ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100" b="1" i="0" u="none" strike="noStrike" cap="none" normalizeH="0" baseline="0" dirty="0" smtClean="0">
                          <a:ln>
                            <a:noFill/>
                          </a:ln>
                          <a:solidFill>
                            <a:schemeClr val="tx1"/>
                          </a:solidFill>
                          <a:effectLst/>
                          <a:latin typeface="Arial" charset="0"/>
                          <a:cs typeface="Times New Roman" pitchFamily="18" charset="0"/>
                        </a:rPr>
                        <a:t>…....  / ….... AKADEMİK YILI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0">
                        <a:lnSpc>
                          <a:spcPct val="115000"/>
                        </a:lnSpc>
                        <a:spcBef>
                          <a:spcPct val="0"/>
                        </a:spcBef>
                        <a:spcAft>
                          <a:spcPct val="0"/>
                        </a:spcAft>
                        <a:buClrTx/>
                        <a:buSzTx/>
                        <a:buFontTx/>
                        <a:buNone/>
                        <a:tabLst/>
                      </a:pPr>
                      <a:r>
                        <a:rPr kumimoji="0" lang="tr-TR" sz="1100" b="1" i="0" u="none" strike="noStrike" cap="none" normalizeH="0" baseline="0" dirty="0" smtClean="0">
                          <a:ln>
                            <a:noFill/>
                          </a:ln>
                          <a:solidFill>
                            <a:schemeClr val="tx1"/>
                          </a:solidFill>
                          <a:effectLst/>
                          <a:latin typeface="Arial" charset="0"/>
                          <a:cs typeface="Times New Roman" pitchFamily="18" charset="0"/>
                        </a:rPr>
                        <a:t>…....  DÖNEMİ</a:t>
                      </a:r>
                      <a:endParaRPr kumimoji="0" lang="tr-TR"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0">
                        <a:lnSpc>
                          <a:spcPct val="115000"/>
                        </a:lnSpc>
                        <a:spcBef>
                          <a:spcPct val="0"/>
                        </a:spcBef>
                        <a:spcAft>
                          <a:spcPct val="0"/>
                        </a:spcAft>
                        <a:buClrTx/>
                        <a:buSzTx/>
                        <a:buFontTx/>
                        <a:buNone/>
                        <a:tabLst/>
                      </a:pPr>
                      <a:endParaRPr kumimoji="0" lang="tr-TR" sz="1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r>
            </a:tbl>
          </a:graphicData>
        </a:graphic>
      </p:graphicFrame>
      <p:sp>
        <p:nvSpPr>
          <p:cNvPr id="39941"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tr-TR">
              <a:latin typeface="Calibri" pitchFamily="34" charset="0"/>
            </a:endParaRPr>
          </a:p>
        </p:txBody>
      </p:sp>
      <p:sp>
        <p:nvSpPr>
          <p:cNvPr id="39942" name="Rectangle 8"/>
          <p:cNvSpPr>
            <a:spLocks noChangeArrowheads="1"/>
          </p:cNvSpPr>
          <p:nvPr/>
        </p:nvSpPr>
        <p:spPr bwMode="auto">
          <a:xfrm>
            <a:off x="-396875" y="233363"/>
            <a:ext cx="184150" cy="366712"/>
          </a:xfrm>
          <a:prstGeom prst="rect">
            <a:avLst/>
          </a:prstGeom>
          <a:noFill/>
          <a:ln w="9525">
            <a:noFill/>
            <a:miter lim="800000"/>
            <a:headEnd/>
            <a:tailEnd/>
          </a:ln>
        </p:spPr>
        <p:txBody>
          <a:bodyPr wrap="none" anchor="ctr">
            <a:spAutoFit/>
          </a:bodyPr>
          <a:lstStyle/>
          <a:p>
            <a:endParaRPr lang="tr-TR">
              <a:latin typeface="Calibri" pitchFamily="34" charset="0"/>
            </a:endParaRPr>
          </a:p>
        </p:txBody>
      </p:sp>
      <p:graphicFrame>
        <p:nvGraphicFramePr>
          <p:cNvPr id="14" name="Table 13"/>
          <p:cNvGraphicFramePr>
            <a:graphicFrameLocks noGrp="1"/>
          </p:cNvGraphicFramePr>
          <p:nvPr/>
        </p:nvGraphicFramePr>
        <p:xfrm>
          <a:off x="827088" y="1412875"/>
          <a:ext cx="7776864" cy="4977384"/>
        </p:xfrm>
        <a:graphic>
          <a:graphicData uri="http://schemas.openxmlformats.org/drawingml/2006/table">
            <a:tbl>
              <a:tblPr/>
              <a:tblGrid>
                <a:gridCol w="514241"/>
                <a:gridCol w="925919"/>
                <a:gridCol w="1728192"/>
                <a:gridCol w="876114"/>
                <a:gridCol w="1140110"/>
                <a:gridCol w="1872208"/>
                <a:gridCol w="720080"/>
              </a:tblGrid>
              <a:tr h="123367">
                <a:tc rowSpan="2">
                  <a:txBody>
                    <a:bodyPr/>
                    <a:lstStyle/>
                    <a:p>
                      <a:pPr algn="ctr">
                        <a:lnSpc>
                          <a:spcPct val="115000"/>
                        </a:lnSpc>
                        <a:spcAft>
                          <a:spcPts val="0"/>
                        </a:spcAft>
                      </a:pP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tr-TR" sz="2000" b="1" dirty="0">
                          <a:latin typeface="Arial Narrow" pitchFamily="34" charset="0"/>
                          <a:ea typeface="Calibri"/>
                          <a:cs typeface="Times New Roman"/>
                        </a:rPr>
                        <a:t>Gidilen Üniversitede </a:t>
                      </a:r>
                      <a:r>
                        <a:rPr lang="tr-TR" sz="2000" b="1" dirty="0">
                          <a:solidFill>
                            <a:srgbClr val="FF0000"/>
                          </a:solidFill>
                          <a:latin typeface="Arial Narrow" pitchFamily="34" charset="0"/>
                          <a:ea typeface="Calibri"/>
                          <a:cs typeface="Times New Roman"/>
                        </a:rPr>
                        <a:t>Alınacak</a:t>
                      </a:r>
                      <a:r>
                        <a:rPr lang="tr-TR" sz="2000" b="1" dirty="0">
                          <a:latin typeface="Arial Narrow" pitchFamily="34" charset="0"/>
                          <a:ea typeface="Calibri"/>
                          <a:cs typeface="Times New Roman"/>
                        </a:rPr>
                        <a:t> Dersler</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a:lnSpc>
                          <a:spcPct val="115000"/>
                        </a:lnSpc>
                        <a:spcAft>
                          <a:spcPts val="0"/>
                        </a:spcAft>
                      </a:pPr>
                      <a:r>
                        <a:rPr lang="tr-TR" sz="2000" b="1" dirty="0">
                          <a:latin typeface="Arial Narrow" pitchFamily="34" charset="0"/>
                          <a:ea typeface="Calibri"/>
                          <a:cs typeface="Times New Roman"/>
                        </a:rPr>
                        <a:t>Gönderen Üniversitede </a:t>
                      </a:r>
                      <a:r>
                        <a:rPr lang="tr-TR" sz="2000" b="1" dirty="0">
                          <a:solidFill>
                            <a:srgbClr val="FF0000"/>
                          </a:solidFill>
                          <a:latin typeface="Arial Narrow" pitchFamily="34" charset="0"/>
                          <a:ea typeface="Calibri"/>
                          <a:cs typeface="Times New Roman"/>
                        </a:rPr>
                        <a:t>Sayılacak</a:t>
                      </a:r>
                      <a:r>
                        <a:rPr lang="tr-TR" sz="2000" b="1" dirty="0">
                          <a:latin typeface="Arial Narrow" pitchFamily="34" charset="0"/>
                          <a:ea typeface="Calibri"/>
                          <a:cs typeface="Times New Roman"/>
                        </a:rPr>
                        <a:t> Dersler</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r>
              <a:tr h="100936">
                <a:tc vMerge="1">
                  <a:txBody>
                    <a:bodyPr/>
                    <a:lstStyle/>
                    <a:p>
                      <a:endParaRPr lang="tr-TR"/>
                    </a:p>
                  </a:txBody>
                  <a:tcPr/>
                </a:tc>
                <a:tc>
                  <a:txBody>
                    <a:bodyPr/>
                    <a:lstStyle/>
                    <a:p>
                      <a:pPr algn="ctr">
                        <a:lnSpc>
                          <a:spcPct val="115000"/>
                        </a:lnSpc>
                        <a:spcAft>
                          <a:spcPts val="0"/>
                        </a:spcAft>
                      </a:pPr>
                      <a:r>
                        <a:rPr lang="tr-TR" sz="2000" b="1" dirty="0">
                          <a:latin typeface="Arial Narrow" pitchFamily="34" charset="0"/>
                          <a:ea typeface="Calibri"/>
                          <a:cs typeface="Times New Roman"/>
                        </a:rPr>
                        <a:t>Kodu</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Dersin Adı</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Kredi</a:t>
                      </a:r>
                      <a:endParaRPr lang="en-GB"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dirty="0">
                          <a:latin typeface="Arial Narrow" pitchFamily="34" charset="0"/>
                          <a:ea typeface="Calibri"/>
                          <a:cs typeface="Times New Roman"/>
                        </a:rPr>
                        <a:t>Kodu</a:t>
                      </a:r>
                      <a:endParaRPr lang="en-GB"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a:latin typeface="Arial Narrow" pitchFamily="34" charset="0"/>
                          <a:ea typeface="Calibri"/>
                          <a:cs typeface="Times New Roman"/>
                        </a:rPr>
                        <a:t>Dersin Adı</a:t>
                      </a:r>
                      <a:endParaRPr lang="en-GB"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2000" b="1">
                          <a:latin typeface="Arial Narrow" pitchFamily="34" charset="0"/>
                          <a:ea typeface="Calibri"/>
                          <a:cs typeface="Times New Roman"/>
                        </a:rPr>
                        <a:t>Kredi</a:t>
                      </a:r>
                      <a:endParaRPr lang="en-GB"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1</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M202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Mimari Proje VI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5</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302</a:t>
                      </a: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Mimari Proje IV</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6</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a:latin typeface="Arial Narrow" pitchFamily="34" charset="0"/>
                          <a:ea typeface="Calibri"/>
                          <a:cs typeface="Times New Roman"/>
                        </a:rPr>
                        <a:t>2</a:t>
                      </a:r>
                      <a:endParaRPr lang="en-GB" sz="2000" b="1">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M322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Kent Kuramları</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304</a:t>
                      </a: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Şehir Bölge ve Planlama İlkeleri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rowSpan="2">
                  <a:txBody>
                    <a:bodyPr/>
                    <a:lstStyle/>
                    <a:p>
                      <a:pPr algn="ctr">
                        <a:lnSpc>
                          <a:spcPct val="115000"/>
                        </a:lnSpc>
                        <a:spcBef>
                          <a:spcPts val="480"/>
                        </a:spcBef>
                        <a:spcAft>
                          <a:spcPts val="0"/>
                        </a:spcAft>
                      </a:pPr>
                      <a:endParaRPr lang="tr-TR" sz="8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3</a:t>
                      </a:r>
                      <a:endParaRPr lang="en-GB" sz="2000" b="1" dirty="0">
                        <a:solidFill>
                          <a:srgbClr val="FF0000"/>
                        </a:solidFill>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Seçmeli 1</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2</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480"/>
                        </a:spcAft>
                      </a:pPr>
                      <a:endParaRPr lang="tr-TR" sz="2000" b="1" dirty="0">
                        <a:solidFill>
                          <a:srgbClr val="FF0000"/>
                        </a:solidFill>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0"/>
                        </a:spcAft>
                      </a:pPr>
                      <a:endParaRPr lang="tr-TR" sz="8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Seçmeli</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0"/>
                        </a:spcAft>
                      </a:pPr>
                      <a:endParaRPr lang="tr-TR" sz="8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3</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vMerge="1">
                  <a:txBody>
                    <a:bodyPr/>
                    <a:lstStyle/>
                    <a:p>
                      <a:pPr algn="ctr">
                        <a:lnSpc>
                          <a:spcPct val="115000"/>
                        </a:lnSpc>
                        <a:spcBef>
                          <a:spcPts val="480"/>
                        </a:spcBef>
                        <a:spcAft>
                          <a:spcPts val="480"/>
                        </a:spcAft>
                      </a:pP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Seçmeli 2</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2</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dirty="0"/>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dirty="0"/>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4</a:t>
                      </a: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 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3</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rowSpan="2">
                  <a:txBody>
                    <a:bodyPr/>
                    <a:lstStyle/>
                    <a:p>
                      <a:pPr algn="ctr">
                        <a:lnSpc>
                          <a:spcPct val="115000"/>
                        </a:lnSpc>
                        <a:spcBef>
                          <a:spcPts val="480"/>
                        </a:spcBef>
                        <a:spcAft>
                          <a:spcPts val="0"/>
                        </a:spcAft>
                      </a:pPr>
                      <a:endParaRPr lang="tr-TR" sz="8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5</a:t>
                      </a:r>
                      <a:endParaRPr lang="en-GB" sz="2000" b="1" dirty="0" smtClean="0">
                        <a:solidFill>
                          <a:srgbClr val="FF0000"/>
                        </a:solidFill>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Seçmeli 4</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2</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0"/>
                        </a:spcAft>
                      </a:pPr>
                      <a:endParaRPr lang="tr-TR" sz="8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Seçmeli (8.yarıyıl)</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0"/>
                        </a:spcAft>
                      </a:pPr>
                      <a:endParaRPr lang="tr-TR" sz="8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3</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vMerge="1">
                  <a:txBody>
                    <a:bodyPr/>
                    <a:lstStyle/>
                    <a:p>
                      <a:pPr algn="ctr">
                        <a:lnSpc>
                          <a:spcPct val="115000"/>
                        </a:lnSpc>
                        <a:spcBef>
                          <a:spcPts val="480"/>
                        </a:spcBef>
                        <a:spcAft>
                          <a:spcPts val="480"/>
                        </a:spcAft>
                      </a:pP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Seçmeli 5</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2</a:t>
                      </a:r>
                      <a:endParaRPr lang="tr-TR" sz="20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dirty="0"/>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dirty="0"/>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rowSpan="2">
                  <a:txBody>
                    <a:bodyPr/>
                    <a:lstStyle/>
                    <a:p>
                      <a:pPr algn="ctr">
                        <a:lnSpc>
                          <a:spcPct val="115000"/>
                        </a:lnSpc>
                        <a:spcBef>
                          <a:spcPts val="480"/>
                        </a:spcBef>
                        <a:spcAft>
                          <a:spcPts val="0"/>
                        </a:spcAft>
                      </a:pPr>
                      <a:endParaRPr lang="tr-TR" sz="800" b="1" dirty="0" smtClean="0">
                        <a:solidFill>
                          <a:srgbClr val="FF0000"/>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rgbClr val="FF0000"/>
                          </a:solidFill>
                          <a:latin typeface="Arial Narrow" pitchFamily="34" charset="0"/>
                          <a:ea typeface="Calibri"/>
                          <a:cs typeface="Times New Roman"/>
                        </a:rPr>
                        <a:t>6</a:t>
                      </a:r>
                      <a:endParaRPr lang="en-GB" sz="2000" b="1" dirty="0" smtClean="0">
                        <a:solidFill>
                          <a:srgbClr val="FF0000"/>
                        </a:solidFill>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 6</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0"/>
                        </a:spcAft>
                      </a:pPr>
                      <a:endParaRPr lang="tr-TR" sz="800" b="1" dirty="0" smtClean="0">
                        <a:solidFill>
                          <a:schemeClr val="tx1"/>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chemeClr val="tx1"/>
                          </a:solidFill>
                          <a:latin typeface="Arial Narrow" pitchFamily="34" charset="0"/>
                          <a:ea typeface="Calibri"/>
                          <a:cs typeface="Times New Roman"/>
                        </a:rPr>
                        <a:t>Seçmeli (8.yarıyıl)</a:t>
                      </a:r>
                      <a:endParaRPr lang="tr-TR" sz="2000" b="1" dirty="0">
                        <a:solidFill>
                          <a:schemeClr val="tx1"/>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Bef>
                          <a:spcPts val="480"/>
                        </a:spcBef>
                        <a:spcAft>
                          <a:spcPts val="0"/>
                        </a:spcAft>
                      </a:pPr>
                      <a:endParaRPr lang="tr-TR" sz="800" b="1" dirty="0" smtClean="0">
                        <a:solidFill>
                          <a:schemeClr val="tx1"/>
                        </a:solidFill>
                        <a:latin typeface="Arial Narrow" pitchFamily="34" charset="0"/>
                        <a:ea typeface="Calibri"/>
                        <a:cs typeface="Times New Roman"/>
                      </a:endParaRPr>
                    </a:p>
                    <a:p>
                      <a:pPr algn="ctr">
                        <a:lnSpc>
                          <a:spcPct val="115000"/>
                        </a:lnSpc>
                        <a:spcBef>
                          <a:spcPts val="480"/>
                        </a:spcBef>
                        <a:spcAft>
                          <a:spcPts val="480"/>
                        </a:spcAft>
                      </a:pPr>
                      <a:r>
                        <a:rPr lang="tr-TR" sz="2000" b="1" dirty="0" smtClean="0">
                          <a:solidFill>
                            <a:schemeClr val="tx1"/>
                          </a:solidFill>
                          <a:latin typeface="Arial Narrow" pitchFamily="34" charset="0"/>
                          <a:ea typeface="Calibri"/>
                          <a:cs typeface="Times New Roman"/>
                        </a:rPr>
                        <a:t>3</a:t>
                      </a:r>
                      <a:endParaRPr lang="tr-TR" sz="2000" b="1" dirty="0">
                        <a:solidFill>
                          <a:schemeClr val="tx1"/>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936">
                <a:tc vMerge="1">
                  <a:txBody>
                    <a:bodyPr/>
                    <a:lstStyle/>
                    <a:p>
                      <a:pPr algn="ctr">
                        <a:lnSpc>
                          <a:spcPct val="115000"/>
                        </a:lnSpc>
                        <a:spcBef>
                          <a:spcPts val="480"/>
                        </a:spcBef>
                        <a:spcAft>
                          <a:spcPts val="480"/>
                        </a:spcAft>
                      </a:pPr>
                      <a:endParaRPr lang="en-GB"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endParaRPr lang="tr-TR" sz="2000" b="1">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Seçmeli 7</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480"/>
                        </a:spcBef>
                        <a:spcAft>
                          <a:spcPts val="480"/>
                        </a:spcAft>
                      </a:pPr>
                      <a:r>
                        <a:rPr lang="tr-TR" sz="2000" b="1" dirty="0" smtClean="0">
                          <a:latin typeface="Arial Narrow" pitchFamily="34" charset="0"/>
                          <a:ea typeface="Calibri"/>
                          <a:cs typeface="Times New Roman"/>
                        </a:rPr>
                        <a:t>2</a:t>
                      </a:r>
                      <a:endParaRPr lang="tr-TR" sz="2000" b="1" dirty="0">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15000"/>
                        </a:lnSpc>
                        <a:spcBef>
                          <a:spcPts val="480"/>
                        </a:spcBef>
                        <a:spcAft>
                          <a:spcPts val="480"/>
                        </a:spcAft>
                      </a:pPr>
                      <a:endParaRPr lang="tr-TR" sz="2000" b="1" dirty="0">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dirty="0"/>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dirty="0"/>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582">
                <a:tc>
                  <a:txBody>
                    <a:bodyPr/>
                    <a:lstStyle/>
                    <a:p>
                      <a:pPr algn="ctr">
                        <a:lnSpc>
                          <a:spcPct val="115000"/>
                        </a:lnSpc>
                        <a:spcAft>
                          <a:spcPts val="0"/>
                        </a:spcAft>
                      </a:pPr>
                      <a:endParaRPr lang="tr-TR" sz="2000" b="1" dirty="0">
                        <a:latin typeface="Arial Narrow" pitchFamily="34" charset="0"/>
                        <a:ea typeface="Calibri"/>
                        <a:cs typeface="Times New Roman"/>
                      </a:endParaRPr>
                    </a:p>
                  </a:txBody>
                  <a:tcPr marL="43885" marR="43885" marT="0" marB="0">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2400" b="1" dirty="0">
                          <a:solidFill>
                            <a:srgbClr val="FF0000"/>
                          </a:solidFill>
                          <a:latin typeface="Arial Narrow" pitchFamily="34" charset="0"/>
                          <a:ea typeface="Calibri"/>
                          <a:cs typeface="Times New Roman"/>
                        </a:rPr>
                        <a:t>Toplam Kredi</a:t>
                      </a:r>
                      <a:endParaRPr lang="en-GB" sz="24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r>
                        <a:rPr lang="tr-TR" sz="2400" b="1" dirty="0" smtClean="0">
                          <a:solidFill>
                            <a:srgbClr val="FF0000"/>
                          </a:solidFill>
                          <a:latin typeface="Arial Narrow" pitchFamily="34" charset="0"/>
                          <a:ea typeface="Calibri"/>
                          <a:cs typeface="Times New Roman"/>
                        </a:rPr>
                        <a:t>21</a:t>
                      </a:r>
                      <a:endParaRPr lang="tr-TR" sz="24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2400" b="1" dirty="0">
                          <a:solidFill>
                            <a:srgbClr val="FF0000"/>
                          </a:solidFill>
                          <a:latin typeface="Arial Narrow" pitchFamily="34" charset="0"/>
                          <a:ea typeface="Calibri"/>
                          <a:cs typeface="Times New Roman"/>
                        </a:rPr>
                        <a:t>Toplam Kredi</a:t>
                      </a:r>
                      <a:endParaRPr lang="en-GB" sz="2400" b="1" dirty="0">
                        <a:solidFill>
                          <a:srgbClr val="FF0000"/>
                        </a:solidFill>
                        <a:latin typeface="Arial Narrow" pitchFamily="34" charset="0"/>
                        <a:ea typeface="Calibri"/>
                        <a:cs typeface="Times New Roman"/>
                      </a:endParaRPr>
                    </a:p>
                  </a:txBody>
                  <a:tcPr marL="43885" marR="4388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r>
                        <a:rPr lang="tr-TR" sz="2400" b="1" dirty="0" smtClean="0">
                          <a:solidFill>
                            <a:srgbClr val="FF0000"/>
                          </a:solidFill>
                          <a:latin typeface="Arial Narrow" pitchFamily="34" charset="0"/>
                          <a:ea typeface="Calibri"/>
                          <a:cs typeface="Times New Roman"/>
                        </a:rPr>
                        <a:t>21</a:t>
                      </a:r>
                      <a:endParaRPr lang="tr-TR" sz="2400" b="1" dirty="0">
                        <a:solidFill>
                          <a:srgbClr val="FF0000"/>
                        </a:solidFill>
                        <a:latin typeface="Arial Narrow" pitchFamily="34" charset="0"/>
                        <a:ea typeface="Calibri"/>
                        <a:cs typeface="Times New Roman"/>
                      </a:endParaRPr>
                    </a:p>
                  </a:txBody>
                  <a:tcPr marL="43885" marR="43885"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8" name="7 Dikdörtgen"/>
          <p:cNvSpPr/>
          <p:nvPr/>
        </p:nvSpPr>
        <p:spPr>
          <a:xfrm>
            <a:off x="323528" y="2533417"/>
            <a:ext cx="461665" cy="2310889"/>
          </a:xfrm>
          <a:prstGeom prst="rect">
            <a:avLst/>
          </a:prstGeom>
        </p:spPr>
        <p:txBody>
          <a:bodyPr vert="vert270" wrap="none">
            <a:spAutoFit/>
          </a:bodyPr>
          <a:lstStyle/>
          <a:p>
            <a:pPr fontAlgn="auto">
              <a:spcBef>
                <a:spcPts val="0"/>
              </a:spcBef>
              <a:spcAft>
                <a:spcPts val="0"/>
              </a:spcAft>
              <a:defRPr/>
            </a:pPr>
            <a:r>
              <a:rPr lang="tr-TR" b="1" dirty="0">
                <a:solidFill>
                  <a:srgbClr val="FF0000"/>
                </a:solidFill>
                <a:latin typeface="Arial"/>
                <a:ea typeface="Times New Roman"/>
                <a:cs typeface="+mn-cs"/>
              </a:rPr>
              <a:t>Düzeltilmiş Protokol</a:t>
            </a:r>
            <a:endParaRPr lang="tr-TR" dirty="0">
              <a:solidFill>
                <a:srgbClr val="FF0000"/>
              </a:solidFill>
              <a:latin typeface="+mn-lt"/>
              <a:cs typeface="+mn-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3"/>
          <p:cNvSpPr>
            <a:spLocks noGrp="1"/>
          </p:cNvSpPr>
          <p:nvPr>
            <p:ph type="body" idx="1"/>
          </p:nvPr>
        </p:nvSpPr>
        <p:spPr>
          <a:xfrm>
            <a:off x="457200" y="908050"/>
            <a:ext cx="8229600" cy="5218113"/>
          </a:xfrm>
        </p:spPr>
        <p:txBody>
          <a:bodyPr/>
          <a:lstStyle/>
          <a:p>
            <a:pPr eaLnBrk="1" hangingPunct="1">
              <a:buFont typeface="Arial" charset="0"/>
              <a:buNone/>
            </a:pPr>
            <a:r>
              <a:rPr lang="tr-TR" sz="2400" smtClean="0"/>
              <a:t>	</a:t>
            </a:r>
            <a:r>
              <a:rPr lang="tr-TR" sz="3600" smtClean="0"/>
              <a:t>Öğrenim Protokolünde, bir dersin bir derse eşleştirilmesi zorunlu değildir. Birden fazla ders bir derse eşleştirilebileceği gibi, bir ders birden fazla dersle de eşleştirilebilir.</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p:cNvSpPr>
          <p:nvPr>
            <p:ph type="title"/>
          </p:nvPr>
        </p:nvSpPr>
        <p:spPr>
          <a:xfrm>
            <a:off x="468313" y="549275"/>
            <a:ext cx="8229600" cy="1143000"/>
          </a:xfrm>
        </p:spPr>
        <p:txBody>
          <a:bodyPr/>
          <a:lstStyle/>
          <a:p>
            <a:pPr eaLnBrk="1" hangingPunct="1"/>
            <a:r>
              <a:rPr lang="tr-TR" sz="4000" smtClean="0">
                <a:solidFill>
                  <a:schemeClr val="hlink"/>
                </a:solidFill>
              </a:rPr>
              <a:t>Öğrenim Protokolünü imzalayan        öğrenci hangi sorumlulukları kabul etmiş olur?</a:t>
            </a:r>
          </a:p>
        </p:txBody>
      </p:sp>
      <p:sp>
        <p:nvSpPr>
          <p:cNvPr id="41986" name="Rectangle 3"/>
          <p:cNvSpPr>
            <a:spLocks noGrp="1"/>
          </p:cNvSpPr>
          <p:nvPr>
            <p:ph type="body" idx="1"/>
          </p:nvPr>
        </p:nvSpPr>
        <p:spPr>
          <a:xfrm>
            <a:off x="457200" y="2060575"/>
            <a:ext cx="8229600" cy="4065588"/>
          </a:xfrm>
        </p:spPr>
        <p:txBody>
          <a:bodyPr/>
          <a:lstStyle/>
          <a:p>
            <a:pPr eaLnBrk="1" hangingPunct="1"/>
            <a:r>
              <a:rPr lang="tr-TR" smtClean="0"/>
              <a:t>Ders kaydını ve ekle/sil uygulamasını kabul eden yükseköğretim kurumunun akademik takvimine göre yapacağını,</a:t>
            </a:r>
          </a:p>
          <a:p>
            <a:pPr eaLnBrk="1" hangingPunct="1"/>
            <a:r>
              <a:rPr lang="tr-TR" smtClean="0"/>
              <a:t>Ders geçme notunun, kabul eden yükseköğretim kurumunun ilgili Yönetmelik hükümlerine göre belirleneceğini,</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3"/>
          <p:cNvSpPr>
            <a:spLocks noGrp="1"/>
          </p:cNvSpPr>
          <p:nvPr>
            <p:ph type="body" idx="1"/>
          </p:nvPr>
        </p:nvSpPr>
        <p:spPr>
          <a:xfrm>
            <a:off x="395288" y="765175"/>
            <a:ext cx="8229600" cy="4525963"/>
          </a:xfrm>
        </p:spPr>
        <p:txBody>
          <a:bodyPr/>
          <a:lstStyle/>
          <a:p>
            <a:pPr eaLnBrk="1" hangingPunct="1"/>
            <a:r>
              <a:rPr lang="tr-TR" smtClean="0"/>
              <a:t>Başarısız olduğu derslerin karşılığı olan dersleri, gönderen yükseköğretim kurumuna döndüğünde yeniden almak zorunda olduğunu,</a:t>
            </a:r>
          </a:p>
          <a:p>
            <a:pPr eaLnBrk="1" hangingPunct="1"/>
            <a:r>
              <a:rPr lang="tr-TR" smtClean="0"/>
              <a:t>Disiplin suçları durumunda, kabul eden yükseköğretim kurumunun ilgili Yönetmelik hükümlerinin uygulanacağını,</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3"/>
          <p:cNvSpPr>
            <a:spLocks noGrp="1"/>
          </p:cNvSpPr>
          <p:nvPr>
            <p:ph type="body" idx="1"/>
          </p:nvPr>
        </p:nvSpPr>
        <p:spPr/>
        <p:txBody>
          <a:bodyPr/>
          <a:lstStyle/>
          <a:p>
            <a:pPr eaLnBrk="1" hangingPunct="1"/>
            <a:r>
              <a:rPr lang="tr-TR" smtClean="0"/>
              <a:t>Kabul eden yükseköğretim kurumunda tüm derslerden devamsızlıktan kalması halinde aldığı </a:t>
            </a:r>
            <a:r>
              <a:rPr lang="tr-TR" smtClean="0">
                <a:solidFill>
                  <a:schemeClr val="folHlink"/>
                </a:solidFill>
              </a:rPr>
              <a:t>bursları gönderen yükseköğretim kurumuna iade etmeyi kabul eder.</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3"/>
          <p:cNvSpPr>
            <a:spLocks noGrp="1"/>
          </p:cNvSpPr>
          <p:nvPr>
            <p:ph type="body" idx="1"/>
          </p:nvPr>
        </p:nvSpPr>
        <p:spPr>
          <a:xfrm>
            <a:off x="457200" y="549275"/>
            <a:ext cx="8229600" cy="5576888"/>
          </a:xfrm>
        </p:spPr>
        <p:txBody>
          <a:bodyPr/>
          <a:lstStyle/>
          <a:p>
            <a:pPr eaLnBrk="1" hangingPunct="1">
              <a:lnSpc>
                <a:spcPct val="90000"/>
              </a:lnSpc>
            </a:pPr>
            <a:endParaRPr lang="tr-TR" dirty="0" smtClean="0"/>
          </a:p>
          <a:p>
            <a:pPr eaLnBrk="1" hangingPunct="1">
              <a:lnSpc>
                <a:spcPct val="90000"/>
              </a:lnSpc>
              <a:buNone/>
            </a:pPr>
            <a:r>
              <a:rPr lang="tr-TR" dirty="0" smtClean="0"/>
              <a:t>	</a:t>
            </a:r>
            <a:r>
              <a:rPr lang="tr-TR" sz="3600" dirty="0" smtClean="0"/>
              <a:t>Ders çakışması, dersin açılmaması vb. gibi durumların oluşması halinde </a:t>
            </a:r>
            <a:r>
              <a:rPr lang="tr-TR" sz="3600" dirty="0" smtClean="0">
                <a:solidFill>
                  <a:schemeClr val="hlink"/>
                </a:solidFill>
              </a:rPr>
              <a:t>15 </a:t>
            </a:r>
            <a:r>
              <a:rPr lang="tr-TR" sz="3600" dirty="0" smtClean="0">
                <a:solidFill>
                  <a:schemeClr val="hlink"/>
                </a:solidFill>
              </a:rPr>
              <a:t>gün içerisinde</a:t>
            </a:r>
            <a:r>
              <a:rPr lang="tr-TR" sz="3600" dirty="0" smtClean="0"/>
              <a:t> </a:t>
            </a:r>
            <a:r>
              <a:rPr lang="tr-TR" sz="3600" dirty="0" smtClean="0">
                <a:solidFill>
                  <a:schemeClr val="folHlink"/>
                </a:solidFill>
              </a:rPr>
              <a:t>Ders Değişiklik Formu (Ekle-Sil)</a:t>
            </a:r>
            <a:r>
              <a:rPr lang="tr-TR" sz="3600" dirty="0" smtClean="0"/>
              <a:t> öğrenci tarafından kendi </a:t>
            </a:r>
            <a:r>
              <a:rPr lang="tr-TR" sz="3600" dirty="0" smtClean="0"/>
              <a:t>Üniversitesinin </a:t>
            </a:r>
            <a:r>
              <a:rPr lang="tr-TR" sz="3600" dirty="0" smtClean="0"/>
              <a:t>bölüm koordinatörünün bilgisi dahilinde doldurulur ve öğrencinin gittiği </a:t>
            </a:r>
            <a:r>
              <a:rPr lang="tr-TR" sz="3600" dirty="0" smtClean="0"/>
              <a:t>Üniversiteye </a:t>
            </a:r>
            <a:r>
              <a:rPr lang="tr-TR" sz="3600" dirty="0" smtClean="0"/>
              <a:t>imzalatılarak 3 orijinal nüsha halinde öğrencinin bağlı bulunduğu Kurum Koordinatörlüğüne gönderilir.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3"/>
          <p:cNvSpPr>
            <a:spLocks noGrp="1"/>
          </p:cNvSpPr>
          <p:nvPr>
            <p:ph type="body" idx="1"/>
          </p:nvPr>
        </p:nvSpPr>
        <p:spPr/>
        <p:txBody>
          <a:bodyPr/>
          <a:lstStyle/>
          <a:p>
            <a:pPr eaLnBrk="1" hangingPunct="1">
              <a:buFont typeface="Arial" charset="0"/>
              <a:buNone/>
            </a:pPr>
            <a:r>
              <a:rPr lang="tr-TR" smtClean="0"/>
              <a:t>	</a:t>
            </a:r>
            <a:r>
              <a:rPr lang="tr-TR" sz="3600" smtClean="0">
                <a:solidFill>
                  <a:schemeClr val="folHlink"/>
                </a:solidFill>
              </a:rPr>
              <a:t>Ders Değişiklik Formu (Ekle-Sil)</a:t>
            </a:r>
            <a:r>
              <a:rPr lang="tr-TR" sz="3600" smtClean="0"/>
              <a:t> imzalanarak (Bölüm Koordinatörünce) öğrencinin bağlı olduğu Fakülte /Yüksekokul/Meslek Yüksekokulu/Enstitü Yönetim Kurulu Kararı almak üzere gönderilir.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p:cNvSpPr>
          <p:nvPr>
            <p:ph type="title"/>
          </p:nvPr>
        </p:nvSpPr>
        <p:spPr/>
        <p:txBody>
          <a:bodyPr/>
          <a:lstStyle/>
          <a:p>
            <a:pPr eaLnBrk="1" hangingPunct="1"/>
            <a:r>
              <a:rPr lang="tr-TR" sz="4000" b="1" smtClean="0">
                <a:solidFill>
                  <a:schemeClr val="hlink"/>
                </a:solidFill>
              </a:rPr>
              <a:t>Protokol tamam; okulların açılmasını bekliyorum peki ya şimdi?</a:t>
            </a:r>
            <a:r>
              <a:rPr lang="tr-TR" sz="4000" smtClean="0"/>
              <a:t> </a:t>
            </a:r>
          </a:p>
        </p:txBody>
      </p:sp>
      <p:sp>
        <p:nvSpPr>
          <p:cNvPr id="47106" name="Rectangle 3"/>
          <p:cNvSpPr>
            <a:spLocks noGrp="1"/>
          </p:cNvSpPr>
          <p:nvPr>
            <p:ph type="body" idx="1"/>
          </p:nvPr>
        </p:nvSpPr>
        <p:spPr>
          <a:xfrm>
            <a:off x="457200" y="1600200"/>
            <a:ext cx="8229600" cy="5257800"/>
          </a:xfrm>
        </p:spPr>
        <p:txBody>
          <a:bodyPr/>
          <a:lstStyle/>
          <a:p>
            <a:pPr eaLnBrk="1" hangingPunct="1"/>
            <a:r>
              <a:rPr lang="tr-TR" dirty="0" smtClean="0"/>
              <a:t>Kayıtlı olduğun </a:t>
            </a:r>
            <a:r>
              <a:rPr lang="tr-TR" dirty="0" smtClean="0"/>
              <a:t>Üniversite </a:t>
            </a:r>
            <a:r>
              <a:rPr lang="tr-TR" dirty="0" smtClean="0"/>
              <a:t>ile kabul edildiğin </a:t>
            </a:r>
            <a:r>
              <a:rPr lang="tr-TR" dirty="0" smtClean="0"/>
              <a:t>Üniversitenin </a:t>
            </a:r>
            <a:r>
              <a:rPr lang="tr-TR" dirty="0" smtClean="0"/>
              <a:t>internet sitelerindeki duyuruları takip etmeyi alışkanlık haline getirmelisin. Ayrıca başvuru aşamasında belirttiğin e-posta adresi ve telefon numaranın aktif olmasına dikkat ederek maillerini sık sık kontrol etmelisin. Kayıt tarihleri ile ilgili herhangi bir duyuru yapılmamışsa kabul edildiğin </a:t>
            </a:r>
            <a:r>
              <a:rPr lang="tr-TR" dirty="0" smtClean="0"/>
              <a:t>Üniversitenin</a:t>
            </a:r>
            <a:endParaRPr lang="tr-TR"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p:cNvSpPr>
          <p:nvPr>
            <p:ph type="body" idx="1"/>
          </p:nvPr>
        </p:nvSpPr>
        <p:spPr/>
        <p:txBody>
          <a:bodyPr/>
          <a:lstStyle/>
          <a:p>
            <a:pPr eaLnBrk="1" hangingPunct="1">
              <a:buNone/>
            </a:pPr>
            <a:r>
              <a:rPr lang="tr-TR" dirty="0" smtClean="0"/>
              <a:t>   Farabi ofisinden kayıtlarla ilgili bilgi almalı ve belirlenen kayıt tarihlerinde kaydını yaptırmalısın. Kendi </a:t>
            </a:r>
            <a:r>
              <a:rPr lang="tr-TR" dirty="0" smtClean="0"/>
              <a:t>Üniversitende </a:t>
            </a:r>
            <a:r>
              <a:rPr lang="tr-TR" dirty="0" smtClean="0"/>
              <a:t>kayıtlarla ilgili yapman gerekenler şunlardır: </a:t>
            </a:r>
            <a:endParaRPr lang="tr-TR" dirty="0" smtClean="0"/>
          </a:p>
          <a:p>
            <a:pPr eaLnBrk="1" hangingPunct="1">
              <a:buNone/>
            </a:pPr>
            <a:r>
              <a:rPr lang="tr-TR" dirty="0" smtClean="0"/>
              <a:t>a)Ders </a:t>
            </a:r>
            <a:r>
              <a:rPr lang="tr-TR" dirty="0" smtClean="0"/>
              <a:t>seçimi yapmaksızın boş kayıt </a:t>
            </a:r>
            <a:r>
              <a:rPr lang="tr-TR" dirty="0" smtClean="0"/>
              <a:t>yaptırmak</a:t>
            </a:r>
          </a:p>
          <a:p>
            <a:pPr eaLnBrk="1" hangingPunct="1">
              <a:buNone/>
            </a:pPr>
            <a:r>
              <a:rPr lang="tr-TR" dirty="0" smtClean="0"/>
              <a:t>b)Eğer </a:t>
            </a:r>
            <a:r>
              <a:rPr lang="tr-TR" dirty="0" smtClean="0"/>
              <a:t>harç yatırmakla yükümlüysen harcını kendi </a:t>
            </a:r>
            <a:r>
              <a:rPr lang="tr-TR" dirty="0" smtClean="0"/>
              <a:t>Üniversitene </a:t>
            </a:r>
            <a:r>
              <a:rPr lang="tr-TR" dirty="0" smtClean="0"/>
              <a:t>yatırmak.</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p:nvPr>
        </p:nvSpPr>
        <p:spPr/>
        <p:txBody>
          <a:bodyPr/>
          <a:lstStyle/>
          <a:p>
            <a:pPr eaLnBrk="1" hangingPunct="1"/>
            <a:r>
              <a:rPr lang="tr-TR" b="1" smtClean="0">
                <a:solidFill>
                  <a:schemeClr val="hlink"/>
                </a:solidFill>
              </a:rPr>
              <a:t>Ekle-sil formu nedir?</a:t>
            </a:r>
            <a:r>
              <a:rPr lang="tr-TR" smtClean="0"/>
              <a:t> </a:t>
            </a:r>
          </a:p>
        </p:txBody>
      </p:sp>
      <p:sp>
        <p:nvSpPr>
          <p:cNvPr id="49154" name="Rectangle 3"/>
          <p:cNvSpPr>
            <a:spLocks noGrp="1"/>
          </p:cNvSpPr>
          <p:nvPr>
            <p:ph type="body" idx="1"/>
          </p:nvPr>
        </p:nvSpPr>
        <p:spPr/>
        <p:txBody>
          <a:bodyPr/>
          <a:lstStyle/>
          <a:p>
            <a:pPr eaLnBrk="1" hangingPunct="1">
              <a:lnSpc>
                <a:spcPct val="90000"/>
              </a:lnSpc>
              <a:buNone/>
            </a:pPr>
            <a:r>
              <a:rPr lang="tr-TR" dirty="0" smtClean="0"/>
              <a:t>	Seçmeli derslerin adlarının açıklanması sonrasında, bazı derslerin açılmaması, çakışması ya da gönderen </a:t>
            </a:r>
            <a:r>
              <a:rPr lang="tr-TR" dirty="0" smtClean="0"/>
              <a:t>Üniversitenin </a:t>
            </a:r>
            <a:r>
              <a:rPr lang="tr-TR" dirty="0" smtClean="0"/>
              <a:t>ders müfredatının değişmesi dolayısı ile öğrenim protokolünde yer alan dersleri bırakmanı, değiştirmeni ya da yeni ders eklemeni sağlayan işlemdir. Bu işlemin yapılabilmesi için ekle-sil formunu eğitim öğretimin başlamasından itibaren </a:t>
            </a:r>
            <a:r>
              <a:rPr lang="tr-TR" dirty="0" smtClean="0"/>
              <a:t>15 gün içerisinde </a:t>
            </a:r>
            <a:r>
              <a:rPr lang="tr-TR" dirty="0" smtClean="0"/>
              <a:t>doldurmalısın.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3"/>
          <p:cNvSpPr>
            <a:spLocks noGrp="1"/>
          </p:cNvSpPr>
          <p:nvPr>
            <p:ph type="body" idx="1"/>
          </p:nvPr>
        </p:nvSpPr>
        <p:spPr>
          <a:xfrm>
            <a:off x="457200" y="549275"/>
            <a:ext cx="8229600" cy="5576888"/>
          </a:xfrm>
        </p:spPr>
        <p:txBody>
          <a:bodyPr/>
          <a:lstStyle/>
          <a:p>
            <a:pPr eaLnBrk="1" hangingPunct="1">
              <a:buNone/>
            </a:pPr>
            <a:r>
              <a:rPr lang="tr-TR" sz="2800" dirty="0" smtClean="0"/>
              <a:t>	Forma, seni gönderen </a:t>
            </a:r>
            <a:r>
              <a:rPr lang="tr-TR" sz="2800" dirty="0" smtClean="0"/>
              <a:t>Üniversitenin </a:t>
            </a:r>
            <a:r>
              <a:rPr lang="tr-TR" sz="2800" dirty="0" smtClean="0"/>
              <a:t>web sitesinden ulaşabilirsin. Hazırladığın formun geçerlilik kazanabilmesi için formu her iki </a:t>
            </a:r>
            <a:r>
              <a:rPr lang="tr-TR" sz="2800" dirty="0" smtClean="0"/>
              <a:t>Üniversitenin </a:t>
            </a:r>
            <a:r>
              <a:rPr lang="tr-TR" sz="2800" dirty="0" smtClean="0"/>
              <a:t>bölüm koordinatörü /bölüm başkanı ile Farabi Kurum Koordinatörünün onaylaması gerekir. Bu nedenle ekle-sil formu düzenlemeden önce gönderen </a:t>
            </a:r>
            <a:r>
              <a:rPr lang="tr-TR" sz="2800" dirty="0" smtClean="0"/>
              <a:t>Üniversitenin </a:t>
            </a:r>
            <a:r>
              <a:rPr lang="tr-TR" sz="2800" dirty="0" smtClean="0"/>
              <a:t>bölüm koordinatörü /bölüm başkanından onay almalı ve her iki Farabi ofisine bilgi vermelisin. Aksi takdirde onay almadan yapmış olduğun değişiklikler yürürlüğe girmez ve Yönetim Kurulu Kararın </a:t>
            </a:r>
            <a:r>
              <a:rPr lang="tr-TR" sz="2800" dirty="0" smtClean="0"/>
              <a:t>çıkmaz, </a:t>
            </a:r>
            <a:r>
              <a:rPr lang="tr-TR" sz="2800" dirty="0" smtClean="0"/>
              <a:t>ders denkliğin onaylanmaz. </a:t>
            </a:r>
          </a:p>
          <a:p>
            <a:pPr eaLnBrk="1" hangingPunct="1"/>
            <a:endParaRPr lang="tr-TR" sz="2800"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p:nvPr>
        </p:nvSpPr>
        <p:spPr/>
        <p:txBody>
          <a:bodyPr/>
          <a:lstStyle/>
          <a:p>
            <a:pPr eaLnBrk="1" hangingPunct="1"/>
            <a:r>
              <a:rPr lang="tr-TR" b="1" smtClean="0">
                <a:solidFill>
                  <a:schemeClr val="hlink"/>
                </a:solidFill>
              </a:rPr>
              <a:t>Yönetim Kurulu Kararı nedir?</a:t>
            </a:r>
            <a:r>
              <a:rPr lang="tr-TR" smtClean="0"/>
              <a:t> </a:t>
            </a:r>
          </a:p>
        </p:txBody>
      </p:sp>
      <p:sp>
        <p:nvSpPr>
          <p:cNvPr id="51202" name="Rectangle 3"/>
          <p:cNvSpPr>
            <a:spLocks noGrp="1"/>
          </p:cNvSpPr>
          <p:nvPr>
            <p:ph type="body" idx="1"/>
          </p:nvPr>
        </p:nvSpPr>
        <p:spPr>
          <a:xfrm>
            <a:off x="457200" y="1196975"/>
            <a:ext cx="8229600" cy="5472113"/>
          </a:xfrm>
        </p:spPr>
        <p:txBody>
          <a:bodyPr/>
          <a:lstStyle/>
          <a:p>
            <a:pPr eaLnBrk="1" hangingPunct="1">
              <a:buNone/>
            </a:pPr>
            <a:r>
              <a:rPr lang="tr-TR" dirty="0" smtClean="0"/>
              <a:t>	Yönetim Kurulu, senin öğrenim protokolünde ve ekle/sil formunda belirttiğin dersleri Farabi öğrencisi olduğun </a:t>
            </a:r>
            <a:r>
              <a:rPr lang="tr-TR" dirty="0" smtClean="0"/>
              <a:t>Üniversitede </a:t>
            </a:r>
            <a:r>
              <a:rPr lang="tr-TR" dirty="0" smtClean="0"/>
              <a:t>almana izin veren ve orada aldığın derslerden başarılı olduğun(alınacak dersler) takdirde öğrenim protokolünde karşılığına yazdığın derslerden(sayılacak dersler) de başarılı olduğunu kabul eden en önemli karar organıdır. Kısacası, derslerinin sayılması Yönetim Kurulu kararına bağlıdır.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title"/>
          </p:nvPr>
        </p:nvSpPr>
        <p:spPr/>
        <p:txBody>
          <a:bodyPr/>
          <a:lstStyle/>
          <a:p>
            <a:pPr eaLnBrk="1" hangingPunct="1"/>
            <a:r>
              <a:rPr lang="tr-TR" sz="4000" b="1" smtClean="0">
                <a:solidFill>
                  <a:schemeClr val="hlink"/>
                </a:solidFill>
              </a:rPr>
              <a:t>Hangi durumlarda feragat edebilirim?</a:t>
            </a:r>
            <a:r>
              <a:rPr lang="tr-TR" sz="4000" smtClean="0"/>
              <a:t> </a:t>
            </a:r>
          </a:p>
        </p:txBody>
      </p:sp>
      <p:sp>
        <p:nvSpPr>
          <p:cNvPr id="52226" name="Rectangle 3"/>
          <p:cNvSpPr>
            <a:spLocks noGrp="1"/>
          </p:cNvSpPr>
          <p:nvPr>
            <p:ph type="body" idx="1"/>
          </p:nvPr>
        </p:nvSpPr>
        <p:spPr/>
        <p:txBody>
          <a:bodyPr/>
          <a:lstStyle/>
          <a:p>
            <a:pPr eaLnBrk="1" hangingPunct="1">
              <a:buNone/>
            </a:pPr>
            <a:r>
              <a:rPr lang="tr-TR" dirty="0" smtClean="0"/>
              <a:t>	</a:t>
            </a:r>
            <a:r>
              <a:rPr lang="tr-TR" sz="3600" dirty="0" smtClean="0"/>
              <a:t>Seçildiğin halde değişim programına katılma hakkından feragat etmek istersen, her iki </a:t>
            </a:r>
            <a:r>
              <a:rPr lang="tr-TR" sz="3600" dirty="0" smtClean="0"/>
              <a:t>Üniversitenin </a:t>
            </a:r>
            <a:r>
              <a:rPr lang="tr-TR" sz="3600" dirty="0" smtClean="0"/>
              <a:t>de Farabi Kurum Koordinatörlüğünü bilgilendirip, gönderen </a:t>
            </a:r>
            <a:r>
              <a:rPr lang="tr-TR" sz="3600" dirty="0" smtClean="0"/>
              <a:t>Üniversitenin </a:t>
            </a:r>
            <a:r>
              <a:rPr lang="tr-TR" sz="3600" dirty="0" smtClean="0"/>
              <a:t>Farabi Kurum Koordinatörlüğüne feragat dilekçeni vermelisin.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3"/>
          <p:cNvSpPr>
            <a:spLocks noGrp="1"/>
          </p:cNvSpPr>
          <p:nvPr>
            <p:ph type="body" idx="1"/>
          </p:nvPr>
        </p:nvSpPr>
        <p:spPr>
          <a:xfrm>
            <a:off x="457200" y="620713"/>
            <a:ext cx="8229600" cy="5505450"/>
          </a:xfrm>
        </p:spPr>
        <p:txBody>
          <a:bodyPr/>
          <a:lstStyle/>
          <a:p>
            <a:pPr eaLnBrk="1" hangingPunct="1">
              <a:buFont typeface="Arial" charset="0"/>
              <a:buNone/>
            </a:pPr>
            <a:r>
              <a:rPr lang="tr-TR" dirty="0" smtClean="0"/>
              <a:t>	</a:t>
            </a:r>
            <a:r>
              <a:rPr lang="tr-TR" sz="3600" dirty="0" smtClean="0"/>
              <a:t>Hastalık</a:t>
            </a:r>
            <a:r>
              <a:rPr lang="tr-TR" sz="3600" dirty="0" smtClean="0"/>
              <a:t> ve</a:t>
            </a:r>
            <a:r>
              <a:rPr lang="tr-TR" sz="3600" dirty="0" smtClean="0"/>
              <a:t> kaza geçirilmesi durumunda feragat edilmesi halinde sağlık kurulu raporu ibraz edilmesi halinde bir sonraki yıl mazeret sona </a:t>
            </a:r>
            <a:r>
              <a:rPr lang="tr-TR" sz="3600" dirty="0" smtClean="0"/>
              <a:t>erdikten sonra </a:t>
            </a:r>
            <a:r>
              <a:rPr lang="tr-TR" sz="3600" dirty="0" smtClean="0"/>
              <a:t>programa başvuru yapabilir.</a:t>
            </a:r>
            <a:endParaRPr lang="tr-TR" sz="3600" dirty="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p:cNvSpPr>
          <p:nvPr>
            <p:ph type="title"/>
          </p:nvPr>
        </p:nvSpPr>
        <p:spPr>
          <a:xfrm>
            <a:off x="468313" y="765175"/>
            <a:ext cx="8229600" cy="1143000"/>
          </a:xfrm>
        </p:spPr>
        <p:txBody>
          <a:bodyPr/>
          <a:lstStyle/>
          <a:p>
            <a:pPr eaLnBrk="1" hangingPunct="1"/>
            <a:r>
              <a:rPr lang="tr-TR" sz="3600" b="1" smtClean="0">
                <a:solidFill>
                  <a:schemeClr val="hlink"/>
                </a:solidFill>
              </a:rPr>
              <a:t>Farabi öğrencisi olmak yatay geçiş yapmama engel mi? Farabi öğrenciliğine kabul edildikten sonra yatay geçiş hakkı kazanırsam ne yapmalıyım?</a:t>
            </a:r>
            <a:r>
              <a:rPr lang="tr-TR" sz="4000" smtClean="0"/>
              <a:t> </a:t>
            </a:r>
          </a:p>
        </p:txBody>
      </p:sp>
      <p:sp>
        <p:nvSpPr>
          <p:cNvPr id="54274" name="Rectangle 3"/>
          <p:cNvSpPr>
            <a:spLocks noGrp="1"/>
          </p:cNvSpPr>
          <p:nvPr>
            <p:ph type="body" idx="1"/>
          </p:nvPr>
        </p:nvSpPr>
        <p:spPr>
          <a:xfrm>
            <a:off x="457200" y="2492375"/>
            <a:ext cx="8229600" cy="3633788"/>
          </a:xfrm>
        </p:spPr>
        <p:txBody>
          <a:bodyPr/>
          <a:lstStyle/>
          <a:p>
            <a:pPr eaLnBrk="1" hangingPunct="1">
              <a:lnSpc>
                <a:spcPct val="90000"/>
              </a:lnSpc>
              <a:buNone/>
            </a:pPr>
            <a:r>
              <a:rPr lang="tr-TR" dirty="0" smtClean="0"/>
              <a:t>	Farabi Öğrencisi olarak kabul edildikten sonra yatay geçiş yaparsan bu durumu kendi </a:t>
            </a:r>
            <a:r>
              <a:rPr lang="tr-TR" dirty="0" smtClean="0"/>
              <a:t>Üniversitenin </a:t>
            </a:r>
            <a:r>
              <a:rPr lang="tr-TR" dirty="0" smtClean="0"/>
              <a:t>Farabi ofisine bildirmelisin. Aksi taktirde hem yatay geçiş öğrencisi hem Farabi öğrencisi olarak görüneceğin için mezuniyetinde sıkıntı yaşayabilirsin ve adına burs ödemesi yapılırsa bunu iade etmek zorunda kalırsın.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p:nvPr>
        </p:nvSpPr>
        <p:spPr>
          <a:xfrm>
            <a:off x="457200" y="274638"/>
            <a:ext cx="8229600" cy="4883150"/>
          </a:xfrm>
        </p:spPr>
        <p:txBody>
          <a:bodyPr/>
          <a:lstStyle/>
          <a:p>
            <a:pPr eaLnBrk="1" hangingPunct="1"/>
            <a:r>
              <a:rPr lang="tr-TR" sz="5400" smtClean="0">
                <a:solidFill>
                  <a:schemeClr val="hlink"/>
                </a:solidFill>
              </a:rPr>
              <a:t>BARINMA VE BURSLAR</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p:cNvSpPr>
          <p:nvPr>
            <p:ph type="title"/>
          </p:nvPr>
        </p:nvSpPr>
        <p:spPr/>
        <p:txBody>
          <a:bodyPr/>
          <a:lstStyle/>
          <a:p>
            <a:pPr eaLnBrk="1" hangingPunct="1"/>
            <a:r>
              <a:rPr lang="tr-TR" sz="4000" b="1" smtClean="0">
                <a:solidFill>
                  <a:schemeClr val="hlink"/>
                </a:solidFill>
              </a:rPr>
              <a:t>KYK’lıyım, hakkım devam eder mi ?</a:t>
            </a:r>
            <a:r>
              <a:rPr lang="tr-TR" sz="4000" smtClean="0"/>
              <a:t> </a:t>
            </a:r>
          </a:p>
        </p:txBody>
      </p:sp>
      <p:sp>
        <p:nvSpPr>
          <p:cNvPr id="56322" name="Rectangle 3"/>
          <p:cNvSpPr>
            <a:spLocks noGrp="1"/>
          </p:cNvSpPr>
          <p:nvPr>
            <p:ph type="body" idx="1"/>
          </p:nvPr>
        </p:nvSpPr>
        <p:spPr/>
        <p:txBody>
          <a:bodyPr/>
          <a:lstStyle/>
          <a:p>
            <a:pPr eaLnBrk="1" hangingPunct="1">
              <a:buFont typeface="Arial" charset="0"/>
              <a:buNone/>
            </a:pPr>
            <a:r>
              <a:rPr lang="tr-TR" smtClean="0"/>
              <a:t>	</a:t>
            </a:r>
            <a:r>
              <a:rPr lang="tr-TR" sz="3600" smtClean="0"/>
              <a:t>KYK’da kalıyorsan, kayıtlı bulunduğun yurttan gideceğin yurda naklini isteyebilirsin. Yapılması gereken işlemlerle ilgili olarak yurt müdürlüğün ve KYK ile irtibata geçmelisin.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1"/>
          </p:nvPr>
        </p:nvSpPr>
        <p:spPr>
          <a:xfrm>
            <a:off x="457200" y="214290"/>
            <a:ext cx="8229600" cy="5911873"/>
          </a:xfrm>
        </p:spPr>
        <p:txBody>
          <a:bodyPr/>
          <a:lstStyle/>
          <a:p>
            <a:pPr eaLnBrk="1" hangingPunct="1">
              <a:buNone/>
            </a:pPr>
            <a:r>
              <a:rPr lang="tr-TR" dirty="0" smtClean="0"/>
              <a:t>	Farabi öğrencisi olma hakkını kazanmak aynı zamanda </a:t>
            </a:r>
            <a:r>
              <a:rPr lang="tr-TR" dirty="0" smtClean="0"/>
              <a:t>4 </a:t>
            </a:r>
            <a:r>
              <a:rPr lang="tr-TR" dirty="0" smtClean="0"/>
              <a:t>ay boyunca karşılıksız burs ile de desteklenmek demektir. Bu tutar her yıl YÖK tarafından güncellenir. Belirlenen burs tutarının %70’i </a:t>
            </a:r>
            <a:r>
              <a:rPr lang="tr-TR" dirty="0" smtClean="0"/>
              <a:t>güz döneminde 4 </a:t>
            </a:r>
            <a:r>
              <a:rPr lang="tr-TR" dirty="0" smtClean="0"/>
              <a:t>ay, ilgili ayı tamamladıktan düzenli olarak eline geçecektir(ücrete tabii sürekli çalışan değilsen). %30’lık kısım ise başarı oranına göre(başardığın kredi/aldığın kredi</a:t>
            </a:r>
            <a:r>
              <a:rPr lang="tr-TR" dirty="0" smtClean="0"/>
              <a:t>) oranına göre güz dönemi bitişinden itibaren 3 ay içerisinde öğrencinin hesabına aktarılır.</a:t>
            </a:r>
            <a:endParaRPr lang="tr-TR"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3"/>
          <p:cNvSpPr>
            <a:spLocks noGrp="1"/>
          </p:cNvSpPr>
          <p:nvPr>
            <p:ph type="body" idx="1"/>
          </p:nvPr>
        </p:nvSpPr>
        <p:spPr>
          <a:xfrm>
            <a:off x="457200" y="476250"/>
            <a:ext cx="8229600" cy="5649913"/>
          </a:xfrm>
        </p:spPr>
        <p:txBody>
          <a:bodyPr/>
          <a:lstStyle/>
          <a:p>
            <a:pPr eaLnBrk="1" hangingPunct="1">
              <a:buFont typeface="Arial" charset="0"/>
              <a:buNone/>
            </a:pPr>
            <a:r>
              <a:rPr lang="tr-TR" dirty="0" smtClean="0"/>
              <a:t>	</a:t>
            </a:r>
            <a:endParaRPr lang="tr-TR" sz="3600" dirty="0" smtClean="0"/>
          </a:p>
          <a:p>
            <a:pPr eaLnBrk="1" hangingPunct="1">
              <a:buFont typeface="Arial" charset="0"/>
              <a:buNone/>
            </a:pPr>
            <a:r>
              <a:rPr lang="tr-TR" sz="3600" dirty="0" smtClean="0"/>
              <a:t>	</a:t>
            </a:r>
            <a:r>
              <a:rPr lang="tr-TR" sz="3600" dirty="0" smtClean="0">
                <a:solidFill>
                  <a:schemeClr val="folHlink"/>
                </a:solidFill>
              </a:rPr>
              <a:t>Bu arada önemli bir bilgi</a:t>
            </a:r>
            <a:r>
              <a:rPr lang="tr-TR" sz="3600" dirty="0" smtClean="0"/>
              <a:t>; hem Farabi bursu alıp hem de diğer aldığın burslarla kredileri almaya devam edebilirsin.</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p:cNvSpPr>
          <p:nvPr>
            <p:ph type="title"/>
          </p:nvPr>
        </p:nvSpPr>
        <p:spPr/>
        <p:txBody>
          <a:bodyPr/>
          <a:lstStyle/>
          <a:p>
            <a:pPr eaLnBrk="1" hangingPunct="1"/>
            <a:r>
              <a:rPr lang="tr-TR" sz="4000" b="1" smtClean="0">
                <a:solidFill>
                  <a:schemeClr val="hlink"/>
                </a:solidFill>
              </a:rPr>
              <a:t>Farabi öğrenciliğim devam ederken bursum hangi durumlarda kesilir?</a:t>
            </a:r>
            <a:r>
              <a:rPr lang="tr-TR" sz="4000" smtClean="0"/>
              <a:t> </a:t>
            </a:r>
          </a:p>
        </p:txBody>
      </p:sp>
      <p:sp>
        <p:nvSpPr>
          <p:cNvPr id="59394" name="Rectangle 3"/>
          <p:cNvSpPr>
            <a:spLocks noGrp="1"/>
          </p:cNvSpPr>
          <p:nvPr>
            <p:ph type="body" idx="1"/>
          </p:nvPr>
        </p:nvSpPr>
        <p:spPr/>
        <p:txBody>
          <a:bodyPr/>
          <a:lstStyle/>
          <a:p>
            <a:pPr eaLnBrk="1" hangingPunct="1">
              <a:buFont typeface="Arial" charset="0"/>
              <a:buNone/>
            </a:pPr>
            <a:r>
              <a:rPr lang="tr-TR" sz="4000" smtClean="0">
                <a:solidFill>
                  <a:schemeClr val="folHlink"/>
                </a:solidFill>
              </a:rPr>
              <a:t>	Disiplin cezası alman durumunda disiplin cezası süresi boyunca ve raporlu olduğun süre zarfında (1 ay ve üzeri sağlık raporları için geçerlidir) bursun kesilir.</a:t>
            </a:r>
            <a:r>
              <a:rPr lang="tr-TR" smtClean="0"/>
              <a:t>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p:cNvSpPr>
          <p:nvPr>
            <p:ph type="title"/>
          </p:nvPr>
        </p:nvSpPr>
        <p:spPr/>
        <p:txBody>
          <a:bodyPr/>
          <a:lstStyle/>
          <a:p>
            <a:pPr eaLnBrk="1" hangingPunct="1"/>
            <a:r>
              <a:rPr lang="tr-TR" sz="4000" b="1" smtClean="0">
                <a:solidFill>
                  <a:schemeClr val="hlink"/>
                </a:solidFill>
              </a:rPr>
              <a:t>Hangi durumlarda bursu iade etmem gerekir?</a:t>
            </a:r>
            <a:r>
              <a:rPr lang="tr-TR" sz="4000" smtClean="0"/>
              <a:t> </a:t>
            </a:r>
          </a:p>
        </p:txBody>
      </p:sp>
      <p:sp>
        <p:nvSpPr>
          <p:cNvPr id="60418" name="Rectangle 3"/>
          <p:cNvSpPr>
            <a:spLocks noGrp="1"/>
          </p:cNvSpPr>
          <p:nvPr>
            <p:ph type="body" idx="1"/>
          </p:nvPr>
        </p:nvSpPr>
        <p:spPr/>
        <p:txBody>
          <a:bodyPr/>
          <a:lstStyle/>
          <a:p>
            <a:pPr eaLnBrk="1" hangingPunct="1">
              <a:buFont typeface="Arial" charset="0"/>
              <a:buNone/>
            </a:pPr>
            <a:r>
              <a:rPr lang="tr-TR" smtClean="0"/>
              <a:t>	</a:t>
            </a:r>
            <a:r>
              <a:rPr lang="tr-TR" sz="4000" smtClean="0"/>
              <a:t>Almış olduğun tüm derslerden devamsızlıktan kalman halinde,yatay geçiş yapıp veya sürekli ücrete tabii bir işe başlayıp gönderen kuruma bildirmeyerek burs almaya devam ettiğin takdirde almış olduğun tüm bursları iade etmen gerekir.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p:cNvSpPr>
          <p:nvPr>
            <p:ph type="title"/>
          </p:nvPr>
        </p:nvSpPr>
        <p:spPr/>
        <p:txBody>
          <a:bodyPr/>
          <a:lstStyle/>
          <a:p>
            <a:pPr eaLnBrk="1" hangingPunct="1"/>
            <a:r>
              <a:rPr lang="tr-TR" sz="4000" b="1" smtClean="0">
                <a:solidFill>
                  <a:schemeClr val="hlink"/>
                </a:solidFill>
              </a:rPr>
              <a:t>Başarısız olduğum derslerden bütünleme sınavına nerede girebilirim?</a:t>
            </a:r>
            <a:r>
              <a:rPr lang="tr-TR" sz="4000" smtClean="0"/>
              <a:t> </a:t>
            </a:r>
          </a:p>
        </p:txBody>
      </p:sp>
      <p:sp>
        <p:nvSpPr>
          <p:cNvPr id="61442" name="Rectangle 3"/>
          <p:cNvSpPr>
            <a:spLocks noGrp="1"/>
          </p:cNvSpPr>
          <p:nvPr>
            <p:ph type="body" idx="1"/>
          </p:nvPr>
        </p:nvSpPr>
        <p:spPr>
          <a:xfrm>
            <a:off x="457200" y="1989138"/>
            <a:ext cx="8229600" cy="4137025"/>
          </a:xfrm>
        </p:spPr>
        <p:txBody>
          <a:bodyPr/>
          <a:lstStyle/>
          <a:p>
            <a:pPr eaLnBrk="1" hangingPunct="1">
              <a:buFont typeface="Arial" charset="0"/>
              <a:buNone/>
            </a:pPr>
            <a:r>
              <a:rPr lang="tr-TR" dirty="0" smtClean="0"/>
              <a:t>	</a:t>
            </a:r>
            <a:r>
              <a:rPr lang="tr-TR" sz="4000" dirty="0" smtClean="0"/>
              <a:t>Bütünleme sınavına Farabi öğrencisi olduğun </a:t>
            </a:r>
            <a:r>
              <a:rPr lang="tr-TR" sz="4000" dirty="0" smtClean="0"/>
              <a:t>Üniversitede </a:t>
            </a:r>
            <a:r>
              <a:rPr lang="tr-TR" sz="4000" dirty="0" smtClean="0"/>
              <a:t>girmelisin.</a:t>
            </a:r>
            <a:r>
              <a:rPr lang="tr-TR" dirty="0" smtClean="0"/>
              <a:t>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p:cNvSpPr>
          <p:nvPr>
            <p:ph type="title"/>
          </p:nvPr>
        </p:nvSpPr>
        <p:spPr/>
        <p:txBody>
          <a:bodyPr/>
          <a:lstStyle/>
          <a:p>
            <a:pPr eaLnBrk="1" hangingPunct="1"/>
            <a:r>
              <a:rPr lang="tr-TR" sz="4000" b="1" smtClean="0">
                <a:solidFill>
                  <a:schemeClr val="hlink"/>
                </a:solidFill>
              </a:rPr>
              <a:t>Farabi öğrenciliğimi tamamladım. Üniversiteme dönerken her hangi bir işlem yapmalı mıyım?</a:t>
            </a:r>
            <a:r>
              <a:rPr lang="tr-TR" sz="4000" smtClean="0"/>
              <a:t> </a:t>
            </a:r>
          </a:p>
        </p:txBody>
      </p:sp>
      <p:sp>
        <p:nvSpPr>
          <p:cNvPr id="62466" name="Rectangle 3"/>
          <p:cNvSpPr>
            <a:spLocks noGrp="1"/>
          </p:cNvSpPr>
          <p:nvPr>
            <p:ph type="body" idx="1"/>
          </p:nvPr>
        </p:nvSpPr>
        <p:spPr>
          <a:xfrm>
            <a:off x="457200" y="1773238"/>
            <a:ext cx="8229600" cy="4968875"/>
          </a:xfrm>
        </p:spPr>
        <p:txBody>
          <a:bodyPr/>
          <a:lstStyle/>
          <a:p>
            <a:pPr eaLnBrk="1" hangingPunct="1">
              <a:buNone/>
            </a:pPr>
            <a:r>
              <a:rPr lang="tr-TR" dirty="0" smtClean="0"/>
              <a:t>	Dönmeden önce ilişik kesme formunu doldurmalı ve kimliğini teslim etmelisin. Aksi takdirde Farabi öğrencisi olduğun döneme ilişkin NOT ÇİZELGEN ve KATILIM BELGEN </a:t>
            </a:r>
            <a:r>
              <a:rPr lang="tr-TR" dirty="0" smtClean="0"/>
              <a:t>Üniversitene </a:t>
            </a:r>
            <a:r>
              <a:rPr lang="tr-TR" dirty="0" smtClean="0"/>
              <a:t>gönderilmez. Öğrenciliğinin bitiminden itibaren 15 gün içerisinde NİHAİ RAPORUNU </a:t>
            </a:r>
            <a:r>
              <a:rPr lang="tr-TR" dirty="0" smtClean="0"/>
              <a:t>gönderen Üniversitenin </a:t>
            </a:r>
            <a:r>
              <a:rPr lang="tr-TR" dirty="0" smtClean="0"/>
              <a:t>Farabi </a:t>
            </a:r>
            <a:r>
              <a:rPr lang="tr-TR" dirty="0" smtClean="0"/>
              <a:t>Kurum Koordinatörlüğüne teslim </a:t>
            </a:r>
            <a:r>
              <a:rPr lang="tr-TR" dirty="0" smtClean="0"/>
              <a:t>etmelisin.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p:cNvSpPr>
          <p:nvPr>
            <p:ph type="title"/>
          </p:nvPr>
        </p:nvSpPr>
        <p:spPr/>
        <p:txBody>
          <a:bodyPr/>
          <a:lstStyle/>
          <a:p>
            <a:pPr eaLnBrk="1" hangingPunct="1"/>
            <a:r>
              <a:rPr lang="tr-TR" sz="4000" b="1" smtClean="0">
                <a:solidFill>
                  <a:schemeClr val="hlink"/>
                </a:solidFill>
              </a:rPr>
              <a:t>Farabi öğrencisi olduktan sonraki sorumluluklarım ve haklarım nedir?</a:t>
            </a:r>
            <a:r>
              <a:rPr lang="tr-TR" sz="4000" smtClean="0"/>
              <a:t> </a:t>
            </a:r>
          </a:p>
        </p:txBody>
      </p:sp>
      <p:sp>
        <p:nvSpPr>
          <p:cNvPr id="63490" name="Rectangle 3"/>
          <p:cNvSpPr>
            <a:spLocks noGrp="1"/>
          </p:cNvSpPr>
          <p:nvPr>
            <p:ph type="body" idx="1"/>
          </p:nvPr>
        </p:nvSpPr>
        <p:spPr/>
        <p:txBody>
          <a:bodyPr/>
          <a:lstStyle/>
          <a:p>
            <a:pPr eaLnBrk="1" hangingPunct="1">
              <a:buNone/>
            </a:pPr>
            <a:r>
              <a:rPr lang="tr-TR" dirty="0" smtClean="0"/>
              <a:t>	İlk sorumluluğun Öğrenim Protokolünde yer alan derslere devam etmek ve başarılı olmak, eğer Öğrenim Protokolünde değişiklik yapman gerekiyorsa her iki </a:t>
            </a:r>
            <a:r>
              <a:rPr lang="tr-TR" dirty="0" smtClean="0"/>
              <a:t>Üniversiteye </a:t>
            </a:r>
            <a:r>
              <a:rPr lang="tr-TR" dirty="0" smtClean="0"/>
              <a:t>de bilgi vermek, zorunlu nedenlerden dolayı feragat etmen gerekiyorsa yine her iki </a:t>
            </a:r>
            <a:r>
              <a:rPr lang="tr-TR" dirty="0" smtClean="0"/>
              <a:t>Üniversitenin </a:t>
            </a:r>
            <a:r>
              <a:rPr lang="tr-TR" dirty="0" smtClean="0"/>
              <a:t>Farabi Kurum Koordinatörlüğüne bilgi vermek,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3"/>
          <p:cNvSpPr>
            <a:spLocks noGrp="1"/>
          </p:cNvSpPr>
          <p:nvPr>
            <p:ph type="body" idx="1"/>
          </p:nvPr>
        </p:nvSpPr>
        <p:spPr>
          <a:xfrm>
            <a:off x="457200" y="404813"/>
            <a:ext cx="8229600" cy="5721350"/>
          </a:xfrm>
        </p:spPr>
        <p:txBody>
          <a:bodyPr/>
          <a:lstStyle/>
          <a:p>
            <a:pPr eaLnBrk="1" hangingPunct="1">
              <a:buNone/>
            </a:pPr>
            <a:r>
              <a:rPr lang="tr-TR" dirty="0" smtClean="0"/>
              <a:t>	gittiğin </a:t>
            </a:r>
            <a:r>
              <a:rPr lang="tr-TR" dirty="0" smtClean="0"/>
              <a:t>Üniversitenin </a:t>
            </a:r>
            <a:r>
              <a:rPr lang="tr-TR" dirty="0" smtClean="0"/>
              <a:t>kurallarına uymak, kendini ve sosyal becerilerini geliştirmek ve bu kitapta yer alan tüm kurallara dikkat etmektir. </a:t>
            </a:r>
          </a:p>
          <a:p>
            <a:pPr eaLnBrk="1" hangingPunct="1">
              <a:buNone/>
            </a:pPr>
            <a:r>
              <a:rPr lang="tr-TR" dirty="0" smtClean="0"/>
              <a:t>	Hakların ise </a:t>
            </a:r>
            <a:r>
              <a:rPr lang="tr-TR" dirty="0" smtClean="0"/>
              <a:t>4 </a:t>
            </a:r>
            <a:r>
              <a:rPr lang="tr-TR" dirty="0" smtClean="0"/>
              <a:t>ay düzenli olarak burs almak, gittiğin </a:t>
            </a:r>
            <a:r>
              <a:rPr lang="tr-TR" dirty="0" smtClean="0"/>
              <a:t>Üniversitenin </a:t>
            </a:r>
            <a:r>
              <a:rPr lang="tr-TR" dirty="0" smtClean="0"/>
              <a:t>öğrencileriyle aynı haklara sahip </a:t>
            </a:r>
            <a:r>
              <a:rPr lang="tr-TR" dirty="0" smtClean="0"/>
              <a:t>olmak, </a:t>
            </a:r>
            <a:r>
              <a:rPr lang="tr-TR" dirty="0" smtClean="0"/>
              <a:t>öğrenim protokolünde tanımlanan ve yönetim kurulunca onaylanan derslerden başarılı olman halinde </a:t>
            </a:r>
            <a:r>
              <a:rPr lang="tr-TR" dirty="0" smtClean="0"/>
              <a:t>Üniversitene </a:t>
            </a:r>
            <a:r>
              <a:rPr lang="tr-TR" dirty="0" smtClean="0"/>
              <a:t>döndüğünde de başarılı sayılmaktır. </a:t>
            </a:r>
          </a:p>
          <a:p>
            <a:pPr eaLnBrk="1" hangingPunct="1"/>
            <a:endParaRPr lang="tr-TR" dirty="0"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2"/>
          <p:cNvPicPr>
            <a:picLocks noChangeAspect="1" noChangeArrowheads="1"/>
          </p:cNvPicPr>
          <p:nvPr/>
        </p:nvPicPr>
        <p:blipFill>
          <a:blip r:embed="rId2" cstate="print"/>
          <a:srcRect/>
          <a:stretch>
            <a:fillRect/>
          </a:stretch>
        </p:blipFill>
        <p:spPr bwMode="auto">
          <a:xfrm>
            <a:off x="-55563" y="0"/>
            <a:ext cx="9199563"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457200" y="765175"/>
            <a:ext cx="8229600" cy="5360988"/>
          </a:xfrm>
        </p:spPr>
        <p:txBody>
          <a:bodyPr/>
          <a:lstStyle/>
          <a:p>
            <a:pPr algn="ctr">
              <a:buFont typeface="Arial" charset="0"/>
              <a:buNone/>
            </a:pPr>
            <a:endParaRPr lang="tr-TR" sz="4800" smtClean="0">
              <a:solidFill>
                <a:schemeClr val="hlink"/>
              </a:solidFill>
              <a:latin typeface="Arial" charset="0"/>
            </a:endParaRPr>
          </a:p>
          <a:p>
            <a:pPr algn="ctr">
              <a:buFont typeface="Arial" charset="0"/>
              <a:buNone/>
            </a:pPr>
            <a:endParaRPr lang="tr-TR" sz="4800" smtClean="0">
              <a:solidFill>
                <a:schemeClr val="hlink"/>
              </a:solidFill>
              <a:latin typeface="Arial" charset="0"/>
            </a:endParaRPr>
          </a:p>
          <a:p>
            <a:pPr algn="ctr">
              <a:buFont typeface="Arial" charset="0"/>
              <a:buNone/>
            </a:pPr>
            <a:r>
              <a:rPr lang="tr-TR" sz="4800" smtClean="0">
                <a:solidFill>
                  <a:schemeClr val="hlink"/>
                </a:solidFill>
                <a:latin typeface="Arial" charset="0"/>
              </a:rPr>
              <a:t>Teşekkürler</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386</TotalTime>
  <Words>938</Words>
  <Application>Microsoft Office PowerPoint</Application>
  <PresentationFormat>Ekran Gösterisi (4:3)</PresentationFormat>
  <Paragraphs>264</Paragraphs>
  <Slides>51</Slides>
  <Notes>0</Notes>
  <HiddenSlides>0</HiddenSlides>
  <MMClips>0</MMClips>
  <ScaleCrop>false</ScaleCrop>
  <HeadingPairs>
    <vt:vector size="4" baseType="variant">
      <vt:variant>
        <vt:lpstr>Tema</vt:lpstr>
      </vt:variant>
      <vt:variant>
        <vt:i4>1</vt:i4>
      </vt:variant>
      <vt:variant>
        <vt:lpstr>Slayt Başlıkları</vt:lpstr>
      </vt:variant>
      <vt:variant>
        <vt:i4>51</vt:i4>
      </vt:variant>
    </vt:vector>
  </HeadingPairs>
  <TitlesOfParts>
    <vt:vector size="52" baseType="lpstr">
      <vt:lpstr>Ofis Teması</vt:lpstr>
      <vt:lpstr>ÖĞRENİM PROTOKOLÜ</vt:lpstr>
      <vt:lpstr>ÖĞRENİM PROTOKOLÜ</vt:lpstr>
      <vt:lpstr>Başvuruda bulunduğum üniversite başvurumu kabul etti. Şimdi ne yapmalıyım?</vt:lpstr>
      <vt:lpstr>ÖĞRENİM PROTOKOLÜNÜN HAZIRLANMASI VE DİKKAT EDİLECEK HUSUSLAR</vt:lpstr>
      <vt:lpstr>Öğrenim protokolünde yer alan alınacak-sayılacak dersler neyi ifade ediyor? </vt:lpstr>
      <vt:lpstr>Kaç ders ya da kaç kredi almalıyım? </vt:lpstr>
      <vt:lpstr>Öğrenim Protokolü nasıl doldurulur? Nelere dikkat etmeliyim? </vt:lpstr>
      <vt:lpstr>Slayt 8</vt:lpstr>
      <vt:lpstr>Slayt 9</vt:lpstr>
      <vt:lpstr>Slayt 10</vt:lpstr>
      <vt:lpstr>Almam gereken tüm dersleri ve karşılıklarını yazdım. Ancak Toplam Kredim eksik kalıyor? Ne Yapmalıyım? </vt:lpstr>
      <vt:lpstr>Alttan kalan derslerimi gittiğim Üniversitede alabilir miyim? </vt:lpstr>
      <vt:lpstr>Almam gereken tüm dersleri yazdım. Peki üstten ders alabilir miyim? </vt:lpstr>
      <vt:lpstr>Benim Üniversitemde ulusal kredi yazıyor, kabul eden Üniversitede AKTS yazıyor? Öğrenim Protokolümü hangisine göre doldurmalıyım? </vt:lpstr>
      <vt:lpstr>Slayt 15</vt:lpstr>
      <vt:lpstr>Slayt 16</vt:lpstr>
      <vt:lpstr>Karşılıklı yazmış olduğum derslerin isimleri, içerikleri ya da kredileri aynı olmak zorunda mı? </vt:lpstr>
      <vt:lpstr>Slayt 18</vt:lpstr>
      <vt:lpstr>Ders denkleştirme aşamasında kiminle görüşmeliyim? </vt:lpstr>
      <vt:lpstr>Almam gereken bir ders kendi bölümümde açılmıyorsa bu dersi farklı bir bölüm veya fakülteden alabilir miyim? </vt:lpstr>
      <vt:lpstr>İkinci öğretim öğrencisiyim. Farabi öğrencisi olarak birinci öğretimden ders alabilir miyim? </vt:lpstr>
      <vt:lpstr>Slayt 22</vt:lpstr>
      <vt:lpstr>Birebir aynı olan dersler denk getirilmelidir.   İçeriği benzer olan dersler denk getirilmelidir.   Kredi açığı bulunduğu zaman bu açığı kapatmak için belirlenen bir ders denk getirilmelidir.  </vt:lpstr>
      <vt:lpstr>Slayt 24</vt:lpstr>
      <vt:lpstr>Slayt 25</vt:lpstr>
      <vt:lpstr>Slayt 26</vt:lpstr>
      <vt:lpstr>Öğrenim Protokolünü imzalayan        öğrenci hangi sorumlulukları kabul etmiş olur?</vt:lpstr>
      <vt:lpstr>Slayt 28</vt:lpstr>
      <vt:lpstr>Slayt 29</vt:lpstr>
      <vt:lpstr>Slayt 30</vt:lpstr>
      <vt:lpstr>Slayt 31</vt:lpstr>
      <vt:lpstr>Protokol tamam; okulların açılmasını bekliyorum peki ya şimdi? </vt:lpstr>
      <vt:lpstr>Slayt 33</vt:lpstr>
      <vt:lpstr>Ekle-sil formu nedir? </vt:lpstr>
      <vt:lpstr>Slayt 35</vt:lpstr>
      <vt:lpstr>Yönetim Kurulu Kararı nedir? </vt:lpstr>
      <vt:lpstr>Hangi durumlarda feragat edebilirim? </vt:lpstr>
      <vt:lpstr>Slayt 38</vt:lpstr>
      <vt:lpstr>Farabi öğrencisi olmak yatay geçiş yapmama engel mi? Farabi öğrenciliğine kabul edildikten sonra yatay geçiş hakkı kazanırsam ne yapmalıyım? </vt:lpstr>
      <vt:lpstr>BARINMA VE BURSLAR</vt:lpstr>
      <vt:lpstr>KYK’lıyım, hakkım devam eder mi ? </vt:lpstr>
      <vt:lpstr>Slayt 42</vt:lpstr>
      <vt:lpstr>Slayt 43</vt:lpstr>
      <vt:lpstr>Farabi öğrenciliğim devam ederken bursum hangi durumlarda kesilir? </vt:lpstr>
      <vt:lpstr>Hangi durumlarda bursu iade etmem gerekir? </vt:lpstr>
      <vt:lpstr>Başarısız olduğum derslerden bütünleme sınavına nerede girebilirim? </vt:lpstr>
      <vt:lpstr>Farabi öğrenciliğimi tamamladım. Üniversiteme dönerken her hangi bir işlem yapmalı mıyım? </vt:lpstr>
      <vt:lpstr>Farabi öğrencisi olduktan sonraki sorumluluklarım ve haklarım nedir? </vt:lpstr>
      <vt:lpstr>Slayt 49</vt:lpstr>
      <vt:lpstr>Slayt 50</vt:lpstr>
      <vt:lpstr>Slayt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FARABİ DEĞİŞİM PROGRAMI</dc:title>
  <dc:creator>farabi</dc:creator>
  <cp:lastModifiedBy>Tayfur</cp:lastModifiedBy>
  <cp:revision>56</cp:revision>
  <dcterms:created xsi:type="dcterms:W3CDTF">2013-04-25T22:34:05Z</dcterms:created>
  <dcterms:modified xsi:type="dcterms:W3CDTF">2017-03-07T12:23:50Z</dcterms:modified>
</cp:coreProperties>
</file>