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0"/>
  </p:notesMasterIdLst>
  <p:sldIdLst>
    <p:sldId id="256" r:id="rId2"/>
    <p:sldId id="268" r:id="rId3"/>
    <p:sldId id="276" r:id="rId4"/>
    <p:sldId id="360" r:id="rId5"/>
    <p:sldId id="323" r:id="rId6"/>
    <p:sldId id="324" r:id="rId7"/>
    <p:sldId id="281" r:id="rId8"/>
    <p:sldId id="325" r:id="rId9"/>
    <p:sldId id="326" r:id="rId10"/>
    <p:sldId id="327" r:id="rId11"/>
    <p:sldId id="328" r:id="rId12"/>
    <p:sldId id="330" r:id="rId13"/>
    <p:sldId id="332" r:id="rId14"/>
    <p:sldId id="333" r:id="rId15"/>
    <p:sldId id="334" r:id="rId16"/>
    <p:sldId id="335" r:id="rId17"/>
    <p:sldId id="337" r:id="rId18"/>
    <p:sldId id="338" r:id="rId19"/>
    <p:sldId id="361" r:id="rId20"/>
    <p:sldId id="362" r:id="rId21"/>
    <p:sldId id="339" r:id="rId22"/>
    <p:sldId id="341" r:id="rId23"/>
    <p:sldId id="343" r:id="rId24"/>
    <p:sldId id="344" r:id="rId25"/>
    <p:sldId id="345" r:id="rId26"/>
    <p:sldId id="346" r:id="rId27"/>
    <p:sldId id="347" r:id="rId28"/>
    <p:sldId id="359" r:id="rId29"/>
    <p:sldId id="342" r:id="rId30"/>
    <p:sldId id="348" r:id="rId31"/>
    <p:sldId id="349" r:id="rId32"/>
    <p:sldId id="350" r:id="rId33"/>
    <p:sldId id="354" r:id="rId34"/>
    <p:sldId id="358" r:id="rId35"/>
    <p:sldId id="355" r:id="rId36"/>
    <p:sldId id="352" r:id="rId37"/>
    <p:sldId id="353" r:id="rId38"/>
    <p:sldId id="265" r:id="rId3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B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ema Uygulanmış Stil 2 - Vurgu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Tema Uygulanmış Stil 1 - Vurgu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34587" autoAdjust="0"/>
    <p:restoredTop sz="86400" autoAdjust="0"/>
  </p:normalViewPr>
  <p:slideViewPr>
    <p:cSldViewPr>
      <p:cViewPr>
        <p:scale>
          <a:sx n="70" d="100"/>
          <a:sy n="70" d="100"/>
        </p:scale>
        <p:origin x="-1992" y="-10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6" y="409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60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BF6F8B-399C-499C-A09C-6FB13E2CA96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796727-664A-48BE-BABC-F0C869DFE577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04480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64B556-EF4D-45CC-8AE6-D43D1EE12B5C}" type="slidenum">
              <a:rPr lang="tr-TR" smtClean="0"/>
              <a:pPr/>
              <a:t>3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Dik Üçgen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grpSp>
        <p:nvGrpSpPr>
          <p:cNvPr id="2" name="1 Grup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Serbest Form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Serbest Form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Serbest Form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Düz Bağlayıcı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7" name="6 Köşeli Çift Ayraç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Köşeli Çift Ayraç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8" name="7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6" name="5 Başlık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Köşeli Çift Ayraç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Köşeli Çift Ayraç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F75050-0E15-4C5B-92B0-66D068882F1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Serbest Form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Serbest Form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Dik Üçgen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Düz Bağlayıcı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11.04.2018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google.com.tr/url?sa=i&amp;rct=j&amp;q=farabi+de%C4%9Fi%C5%9Fim+program%C4%B1+logosu&amp;source=images&amp;cd=&amp;cad=rja&amp;docid=mzbUjESXAJMKvM&amp;tbnid=atSI_GsKOgKyIM:&amp;ved=0CAUQjRw&amp;url=http://intoff.adanabtu.edu.tr/Sayfa/15/Farabi_De%C4%9Fi%C5%9Fim_Program%C4%B1&amp;ei=yj56UevyF4ietAbi6oCQAw&amp;bvm=bv.45645796,d.Yms&amp;psig=AFQjCNGNNARiei_0679RM9WsNyv2evgRjA&amp;ust=1367052347545446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farabi.siirt.edu.tr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wmf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ntoff.adanabtu.edu.tr/Images/Sayfa_Images/url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142852"/>
            <a:ext cx="2714612" cy="1775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1371600" y="2143116"/>
            <a:ext cx="7772400" cy="1043943"/>
          </a:xfrm>
        </p:spPr>
        <p:txBody>
          <a:bodyPr>
            <a:normAutofit/>
          </a:bodyPr>
          <a:lstStyle/>
          <a:p>
            <a:pPr algn="ctr"/>
            <a:r>
              <a:rPr lang="tr-TR" sz="4000" dirty="0" smtClean="0"/>
              <a:t>T.C. SİİRT ÜNİVERSİTESİ</a:t>
            </a:r>
            <a:endParaRPr lang="tr-TR" sz="4000" dirty="0"/>
          </a:p>
        </p:txBody>
      </p:sp>
      <p:sp>
        <p:nvSpPr>
          <p:cNvPr id="7" name="2 Alt Başlık"/>
          <p:cNvSpPr>
            <a:spLocks noGrp="1"/>
          </p:cNvSpPr>
          <p:nvPr>
            <p:ph type="subTitle" idx="1"/>
          </p:nvPr>
        </p:nvSpPr>
        <p:spPr>
          <a:xfrm>
            <a:off x="785786" y="3643314"/>
            <a:ext cx="7772400" cy="1525187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Farabi Kurum Koordinatörü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Doç. Dr. Saba SAMATYA ÖLMEZ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tr-TR" sz="2800" b="1" kern="0" dirty="0">
              <a:solidFill>
                <a:sysClr val="windowText" lastClr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Farabi Ofis Koordinatörü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r-TR" sz="2800" b="1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Tayfur POLAT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"/>
            <a:ext cx="3000364" cy="29804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7 Dikdörtgen"/>
          <p:cNvSpPr>
            <a:spLocks noChangeArrowheads="1"/>
          </p:cNvSpPr>
          <p:nvPr/>
        </p:nvSpPr>
        <p:spPr bwMode="auto">
          <a:xfrm>
            <a:off x="214282" y="5572140"/>
            <a:ext cx="671517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tr-TR" sz="3200" b="1" dirty="0" smtClean="0">
                <a:latin typeface="Monotype Corsiva" pitchFamily="66" charset="0"/>
              </a:rPr>
              <a:t>“</a:t>
            </a:r>
            <a:r>
              <a:rPr lang="tr-TR" sz="3200" b="1" dirty="0" err="1" smtClean="0">
                <a:latin typeface="Monotype Corsiva" pitchFamily="66" charset="0"/>
              </a:rPr>
              <a:t>ErdemIerin</a:t>
            </a:r>
            <a:r>
              <a:rPr lang="tr-TR" sz="3200" b="1" dirty="0" smtClean="0">
                <a:latin typeface="Monotype Corsiva" pitchFamily="66" charset="0"/>
              </a:rPr>
              <a:t> en büyüğü </a:t>
            </a:r>
            <a:r>
              <a:rPr lang="tr-TR" sz="3200" b="1" dirty="0" err="1" smtClean="0">
                <a:latin typeface="Monotype Corsiva" pitchFamily="66" charset="0"/>
              </a:rPr>
              <a:t>biIimdir</a:t>
            </a:r>
            <a:r>
              <a:rPr lang="tr-TR" sz="3200" b="1" dirty="0" smtClean="0">
                <a:latin typeface="Monotype Corsiva" pitchFamily="66" charset="0"/>
              </a:rPr>
              <a:t>.”</a:t>
            </a:r>
          </a:p>
          <a:p>
            <a:pPr algn="just"/>
            <a:r>
              <a:rPr lang="tr-TR" sz="3200" b="1" dirty="0">
                <a:latin typeface="Monotype Corsiva" pitchFamily="66" charset="0"/>
              </a:rPr>
              <a:t>						</a:t>
            </a:r>
            <a:r>
              <a:rPr lang="tr-TR" sz="3200" b="1" dirty="0" err="1" smtClean="0">
                <a:latin typeface="Monotype Corsiva" pitchFamily="66" charset="0"/>
              </a:rPr>
              <a:t>Farabi</a:t>
            </a:r>
            <a:endParaRPr lang="tr-TR" sz="3200" b="1" dirty="0">
              <a:latin typeface="Monotype Corsiva" pitchFamily="66" charset="0"/>
            </a:endParaRPr>
          </a:p>
        </p:txBody>
      </p:sp>
      <p:sp>
        <p:nvSpPr>
          <p:cNvPr id="9" name="8 Dikdörtgen"/>
          <p:cNvSpPr/>
          <p:nvPr/>
        </p:nvSpPr>
        <p:spPr>
          <a:xfrm>
            <a:off x="357158" y="1357298"/>
            <a:ext cx="23574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b="1" dirty="0" smtClean="0">
                <a:solidFill>
                  <a:schemeClr val="bg1"/>
                </a:solidFill>
              </a:rPr>
              <a:t>İslam'ın Altın Çağı'nda yaşamış ünlü filozof ve bilim adamı</a:t>
            </a:r>
            <a:endParaRPr lang="tr-TR" b="1" dirty="0">
              <a:solidFill>
                <a:schemeClr val="bg1"/>
              </a:solidFill>
            </a:endParaRPr>
          </a:p>
        </p:txBody>
      </p:sp>
      <p:pic>
        <p:nvPicPr>
          <p:cNvPr id="10" name="9 Resim" descr="log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15140" y="285728"/>
            <a:ext cx="2162175" cy="1619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&amp;Idot;lgili resi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0"/>
            <a:ext cx="3428992" cy="2062550"/>
          </a:xfrm>
          <a:prstGeom prst="rect">
            <a:avLst/>
          </a:prstGeom>
          <a:noFill/>
        </p:spPr>
      </p:pic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0" y="2052832"/>
            <a:ext cx="8929718" cy="3947936"/>
          </a:xfrm>
        </p:spPr>
        <p:txBody>
          <a:bodyPr>
            <a:normAutofit/>
          </a:bodyPr>
          <a:lstStyle/>
          <a:p>
            <a:r>
              <a:rPr lang="tr-TR" sz="2400" dirty="0" smtClean="0"/>
              <a:t>Öğrencilerin bir </a:t>
            </a:r>
            <a:r>
              <a:rPr lang="tr-TR" sz="2400" dirty="0"/>
              <a:t>veya iki yarıyıl süresince kendi kurumları dışında başka bir yükseköğretim kurumunda eğitim ve öğretim faaliyetlerine devam etmelerini amaçlamaktadır. Farabi Değişim Programı, </a:t>
            </a:r>
            <a:r>
              <a:rPr lang="tr-TR" sz="2400" dirty="0">
                <a:solidFill>
                  <a:schemeClr val="accent3">
                    <a:lumMod val="75000"/>
                  </a:schemeClr>
                </a:solidFill>
              </a:rPr>
              <a:t>gönüllülük</a:t>
            </a:r>
            <a:r>
              <a:rPr lang="tr-TR" sz="2400" dirty="0"/>
              <a:t> esasına dayanır. </a:t>
            </a:r>
            <a:endParaRPr lang="tr-TR" sz="2400" dirty="0" smtClean="0"/>
          </a:p>
          <a:p>
            <a:endParaRPr lang="tr-TR" sz="2400" dirty="0" smtClean="0"/>
          </a:p>
          <a:p>
            <a:r>
              <a:rPr lang="tr-TR" sz="2400" dirty="0"/>
              <a:t>Farabi Değişim Programına katılan öğrencilere </a:t>
            </a:r>
            <a:r>
              <a:rPr lang="tr-TR" sz="2400" b="1" dirty="0"/>
              <a:t>karşılıksız </a:t>
            </a:r>
            <a:r>
              <a:rPr lang="tr-TR" sz="2400" b="1" dirty="0" smtClean="0"/>
              <a:t>burs </a:t>
            </a:r>
            <a:r>
              <a:rPr lang="tr-TR" sz="2400" dirty="0" smtClean="0"/>
              <a:t>verilmektedir.</a:t>
            </a:r>
            <a:endParaRPr lang="tr-TR" sz="2400" dirty="0"/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>
          <a:xfrm>
            <a:off x="142844" y="214290"/>
            <a:ext cx="8229600" cy="1143000"/>
          </a:xfrm>
        </p:spPr>
        <p:txBody>
          <a:bodyPr/>
          <a:lstStyle/>
          <a:p>
            <a:r>
              <a:rPr lang="tr-TR" dirty="0" err="1" smtClean="0">
                <a:solidFill>
                  <a:srgbClr val="FFC000"/>
                </a:solidFill>
              </a:rPr>
              <a:t>Farabi</a:t>
            </a:r>
            <a:r>
              <a:rPr lang="tr-TR" dirty="0" smtClean="0">
                <a:solidFill>
                  <a:srgbClr val="FFC000"/>
                </a:solidFill>
              </a:rPr>
              <a:t> Değişim Programı</a:t>
            </a:r>
            <a:endParaRPr lang="tr-TR" dirty="0"/>
          </a:p>
        </p:txBody>
      </p:sp>
      <p:pic>
        <p:nvPicPr>
          <p:cNvPr id="15367" name="Picture 7" descr="C:\Users\fen_edb\Desktop\bd2a5127-4fc9-4c91-b7a6-47f4b0bfa62b.png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4929198"/>
            <a:ext cx="3973287" cy="17383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47576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1 Başlık"/>
          <p:cNvSpPr txBox="1">
            <a:spLocks/>
          </p:cNvSpPr>
          <p:nvPr/>
        </p:nvSpPr>
        <p:spPr>
          <a:xfrm>
            <a:off x="539552" y="1484784"/>
            <a:ext cx="8604448" cy="4104456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>
              <a:buFont typeface="Arial" pitchFamily="34" charset="0"/>
              <a:buChar char="•"/>
            </a:pPr>
            <a:endParaRPr kumimoji="0" lang="tr-TR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1 Başlık"/>
          <p:cNvSpPr txBox="1">
            <a:spLocks/>
          </p:cNvSpPr>
          <p:nvPr/>
        </p:nvSpPr>
        <p:spPr>
          <a:xfrm>
            <a:off x="214282" y="117230"/>
            <a:ext cx="8604448" cy="654936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lang="tr-TR" sz="3200" b="1" dirty="0" smtClean="0"/>
              <a:t>Öğrenciler için Başvuru Koşulları nelerdir?</a:t>
            </a:r>
            <a:endParaRPr lang="tr-TR" sz="3200" dirty="0"/>
          </a:p>
        </p:txBody>
      </p:sp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234460" y="785794"/>
          <a:ext cx="8715436" cy="4080217"/>
        </p:xfrm>
        <a:graphic>
          <a:graphicData uri="http://schemas.openxmlformats.org/drawingml/2006/table">
            <a:tbl>
              <a:tblPr>
                <a:tableStyleId>{D113A9D2-9D6B-4929-AA2D-F23B5EE8CBE7}</a:tableStyleId>
              </a:tblPr>
              <a:tblGrid>
                <a:gridCol w="1953459"/>
                <a:gridCol w="2339836"/>
                <a:gridCol w="2522999"/>
                <a:gridCol w="1899142"/>
              </a:tblGrid>
              <a:tr h="12348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3200" dirty="0"/>
                        <a:t>Öğrenim Durumu</a:t>
                      </a:r>
                      <a:endParaRPr lang="tr-TR" sz="200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3200" dirty="0" smtClean="0"/>
                        <a:t>Akademik</a:t>
                      </a:r>
                      <a:r>
                        <a:rPr lang="tr-TR" sz="3200" baseline="0" dirty="0" smtClean="0"/>
                        <a:t> Ortalama</a:t>
                      </a:r>
                      <a:endParaRPr lang="tr-TR" sz="200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3200" dirty="0"/>
                        <a:t>Sınıf Düzeyi</a:t>
                      </a:r>
                      <a:endParaRPr lang="tr-TR" sz="2000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7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14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err="1"/>
                        <a:t>Önlisans</a:t>
                      </a:r>
                      <a:r>
                        <a:rPr lang="tr-TR" sz="2400" dirty="0"/>
                        <a:t>-Lisans</a:t>
                      </a:r>
                      <a:endParaRPr lang="tr-TR" sz="1600" b="1" dirty="0">
                        <a:solidFill>
                          <a:schemeClr val="accent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/>
                        <a:t>100'lük sistemde 53,33/100</a:t>
                      </a:r>
                      <a:endParaRPr lang="tr-TR" sz="1600" i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/>
                        <a:t>Birinci yılını tamamlayanlar</a:t>
                      </a:r>
                      <a:endParaRPr lang="tr-TR" sz="16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/>
                        <a:t>İlk </a:t>
                      </a:r>
                      <a:r>
                        <a:rPr lang="tr-TR" sz="2400" dirty="0"/>
                        <a:t>kez yararlanıyor olması</a:t>
                      </a:r>
                      <a:endParaRPr lang="tr-TR" sz="16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835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/>
                        <a:t>Y.lisans-Doktora</a:t>
                      </a:r>
                      <a:endParaRPr lang="tr-TR" sz="1600" b="1" dirty="0">
                        <a:solidFill>
                          <a:schemeClr val="accent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 smtClean="0"/>
                        <a:t>100’lük sistemde 65/100 </a:t>
                      </a:r>
                      <a:endParaRPr lang="tr-TR" sz="1600" i="1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dirty="0"/>
                        <a:t>İlk yarıyılını tamamlayanlar</a:t>
                      </a:r>
                      <a:endParaRPr lang="tr-TR" sz="16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6663" marR="6666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1 İçerik Yer Tutucusu"/>
          <p:cNvSpPr txBox="1">
            <a:spLocks/>
          </p:cNvSpPr>
          <p:nvPr/>
        </p:nvSpPr>
        <p:spPr>
          <a:xfrm>
            <a:off x="2643174" y="5000636"/>
            <a:ext cx="6500826" cy="1519068"/>
          </a:xfrm>
          <a:prstGeom prst="rect">
            <a:avLst/>
          </a:prstGeom>
        </p:spPr>
        <p:txBody>
          <a:bodyPr/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tr-T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Lisans programlarının</a:t>
            </a:r>
            <a:r>
              <a:rPr kumimoji="0" lang="tr-T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hazırlık ve birinci sınıfında okuyan öğrenciler,</a:t>
            </a:r>
            <a:endParaRPr kumimoji="0" lang="tr-T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tr-TR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Yüksek lisans ve doktora programlarının</a:t>
            </a:r>
            <a:r>
              <a:rPr kumimoji="0" lang="tr-T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hazırlık ve bilimsel hazırlık dönemleri okuyan öğrenciler,</a:t>
            </a:r>
            <a:endParaRPr kumimoji="0" lang="tr-T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tr-TR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Esas eğitime başladıkları ilk yarıyıl için bu programdan yararlanamazlar.</a:t>
            </a:r>
            <a:endParaRPr kumimoji="0" lang="tr-TR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tr-TR" sz="1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017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597312"/>
              </p:ext>
            </p:extLst>
          </p:nvPr>
        </p:nvGraphicFramePr>
        <p:xfrm>
          <a:off x="179512" y="2372516"/>
          <a:ext cx="8856983" cy="2784675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6840760"/>
                <a:gridCol w="2016223"/>
              </a:tblGrid>
              <a:tr h="556935">
                <a:tc>
                  <a:txBody>
                    <a:bodyPr/>
                    <a:lstStyle/>
                    <a:p>
                      <a:pPr algn="just"/>
                      <a:r>
                        <a:rPr lang="tr-TR" sz="1600" dirty="0">
                          <a:effectLst/>
                        </a:rPr>
                        <a:t>Değişim </a:t>
                      </a:r>
                      <a:r>
                        <a:rPr lang="tr-TR" sz="1600" dirty="0" smtClean="0">
                          <a:effectLst/>
                        </a:rPr>
                        <a:t>İlanlarının</a:t>
                      </a:r>
                      <a:r>
                        <a:rPr lang="tr-TR" sz="1600" baseline="0" dirty="0" smtClean="0">
                          <a:effectLst/>
                        </a:rPr>
                        <a:t> </a:t>
                      </a:r>
                      <a:r>
                        <a:rPr lang="tr-TR" sz="1600" dirty="0" smtClean="0">
                          <a:effectLst/>
                        </a:rPr>
                        <a:t>Yükseköğretim </a:t>
                      </a:r>
                      <a:r>
                        <a:rPr lang="tr-TR" sz="1600" dirty="0">
                          <a:effectLst/>
                        </a:rPr>
                        <a:t>Kurumlarında Duyurulması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>
                          <a:effectLst/>
                        </a:rPr>
                        <a:t>1-15 Mart 2018</a:t>
                      </a:r>
                    </a:p>
                  </a:txBody>
                  <a:tcPr marL="0" marR="0" marT="0" marB="0" anchor="ctr"/>
                </a:tc>
              </a:tr>
              <a:tr h="556935">
                <a:tc>
                  <a:txBody>
                    <a:bodyPr/>
                    <a:lstStyle/>
                    <a:p>
                      <a:pPr algn="just"/>
                      <a:r>
                        <a:rPr lang="tr-TR" sz="1600">
                          <a:effectLst/>
                        </a:rPr>
                        <a:t>Başvurulara İlişkin Belgelerin Kurumlar Arası Son Gönderilme Tarihi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>
                          <a:effectLst/>
                        </a:rPr>
                        <a:t>4 Nisan 2018</a:t>
                      </a:r>
                    </a:p>
                  </a:txBody>
                  <a:tcPr marL="0" marR="0" marT="0" marB="0" anchor="ctr"/>
                </a:tc>
              </a:tr>
              <a:tr h="556935">
                <a:tc>
                  <a:txBody>
                    <a:bodyPr/>
                    <a:lstStyle/>
                    <a:p>
                      <a:pPr algn="just"/>
                      <a:r>
                        <a:rPr lang="tr-TR" sz="1600" b="1" dirty="0">
                          <a:effectLst/>
                        </a:rPr>
                        <a:t>Değişime İlişkin Sonuçların Açıklanması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>
                          <a:effectLst/>
                        </a:rPr>
                        <a:t>25 Nisan 2018</a:t>
                      </a:r>
                    </a:p>
                  </a:txBody>
                  <a:tcPr marL="0" marR="0" marT="0" marB="0" anchor="ctr"/>
                </a:tc>
              </a:tr>
              <a:tr h="556935">
                <a:tc>
                  <a:txBody>
                    <a:bodyPr/>
                    <a:lstStyle/>
                    <a:p>
                      <a:pPr algn="just"/>
                      <a:r>
                        <a:rPr lang="tr-TR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Öğrenim Protokollerinin Düzenlenmesi ve Oryantasyon Son Tarihi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b="1" dirty="0">
                          <a:solidFill>
                            <a:schemeClr val="accent2">
                              <a:lumMod val="75000"/>
                            </a:schemeClr>
                          </a:solidFill>
                          <a:effectLst/>
                        </a:rPr>
                        <a:t>9 Mayıs 2018</a:t>
                      </a:r>
                    </a:p>
                  </a:txBody>
                  <a:tcPr marL="0" marR="0" marT="0" marB="0" anchor="ctr"/>
                </a:tc>
              </a:tr>
              <a:tr h="556935">
                <a:tc>
                  <a:txBody>
                    <a:bodyPr/>
                    <a:lstStyle/>
                    <a:p>
                      <a:pPr algn="just"/>
                      <a:r>
                        <a:rPr lang="tr-TR" sz="1600" dirty="0">
                          <a:effectLst/>
                        </a:rPr>
                        <a:t>YÖKSİS üzerinden YÖK'e Başvuru Sayılarının İletilmesi (Son Gün)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600" dirty="0">
                          <a:effectLst/>
                        </a:rPr>
                        <a:t>16 Mayıs 2018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Başlık 2"/>
          <p:cNvSpPr>
            <a:spLocks noGrp="1"/>
          </p:cNvSpPr>
          <p:nvPr>
            <p:ph type="title"/>
          </p:nvPr>
        </p:nvSpPr>
        <p:spPr>
          <a:xfrm>
            <a:off x="323528" y="476672"/>
            <a:ext cx="8579296" cy="1143000"/>
          </a:xfrm>
        </p:spPr>
        <p:txBody>
          <a:bodyPr>
            <a:noAutofit/>
          </a:bodyPr>
          <a:lstStyle/>
          <a:p>
            <a:pPr algn="ctr"/>
            <a:r>
              <a:rPr lang="tr-TR" sz="2400" dirty="0"/>
              <a:t>2018-2019 eğitim-öğretim yılı için </a:t>
            </a:r>
            <a:r>
              <a:rPr lang="tr-TR" sz="2400" dirty="0" smtClean="0"/>
              <a:t>değişim takvimi</a:t>
            </a:r>
            <a:endParaRPr lang="tr-TR" sz="2400" dirty="0"/>
          </a:p>
        </p:txBody>
      </p:sp>
    </p:spTree>
    <p:extLst>
      <p:ext uri="{BB962C8B-B14F-4D97-AF65-F5344CB8AC3E}">
        <p14:creationId xmlns:p14="http://schemas.microsoft.com/office/powerpoint/2010/main" val="242900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tr-TR" b="1" dirty="0" smtClean="0">
                <a:cs typeface="Times New Roman" pitchFamily="18" charset="0"/>
              </a:rPr>
              <a:t>ÖĞRENİM PROTOKOLÜ</a:t>
            </a:r>
          </a:p>
        </p:txBody>
      </p:sp>
      <p:sp>
        <p:nvSpPr>
          <p:cNvPr id="14338" name="2 İçerik Yer Tutucusu"/>
          <p:cNvSpPr>
            <a:spLocks noGrp="1"/>
          </p:cNvSpPr>
          <p:nvPr>
            <p:ph idx="1"/>
          </p:nvPr>
        </p:nvSpPr>
        <p:spPr>
          <a:xfrm>
            <a:off x="395536" y="1988840"/>
            <a:ext cx="7704856" cy="3171808"/>
          </a:xfrm>
        </p:spPr>
        <p:txBody>
          <a:bodyPr>
            <a:normAutofit/>
          </a:bodyPr>
          <a:lstStyle/>
          <a:p>
            <a:pPr algn="ctr"/>
            <a:r>
              <a:rPr lang="tr-TR" dirty="0" smtClean="0">
                <a:latin typeface="+mj-lt"/>
                <a:cs typeface="Times New Roman" pitchFamily="18" charset="0"/>
              </a:rPr>
              <a:t>Bölüm  başkanı veya onun görevlendirdiği bölüm koordinatörü danışmanlığında öğrenci tarafından hazırlanan ve değişimi gerçekleştiren yükseköğretim kurumlarının yetkilileri tarafından onaylanan bir belgedir.</a:t>
            </a:r>
          </a:p>
        </p:txBody>
      </p:sp>
    </p:spTree>
    <p:extLst>
      <p:ext uri="{BB962C8B-B14F-4D97-AF65-F5344CB8AC3E}">
        <p14:creationId xmlns:p14="http://schemas.microsoft.com/office/powerpoint/2010/main" val="20994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Başlık"/>
          <p:cNvSpPr>
            <a:spLocks noGrp="1"/>
          </p:cNvSpPr>
          <p:nvPr>
            <p:ph type="title"/>
          </p:nvPr>
        </p:nvSpPr>
        <p:spPr>
          <a:xfrm>
            <a:off x="251520" y="332656"/>
            <a:ext cx="8229600" cy="1143000"/>
          </a:xfrm>
        </p:spPr>
        <p:txBody>
          <a:bodyPr/>
          <a:lstStyle/>
          <a:p>
            <a:pPr eaLnBrk="1" hangingPunct="1"/>
            <a:r>
              <a:rPr lang="tr-TR" b="1" smtClean="0">
                <a:latin typeface="Times New Roman" pitchFamily="18" charset="0"/>
                <a:cs typeface="Times New Roman" pitchFamily="18" charset="0"/>
              </a:rPr>
              <a:t>ÖĞRENİM PROTOKOLÜ</a:t>
            </a:r>
          </a:p>
        </p:txBody>
      </p:sp>
      <p:sp>
        <p:nvSpPr>
          <p:cNvPr id="15362" name="2 İçerik Yer Tutucusu"/>
          <p:cNvSpPr>
            <a:spLocks noGrp="1"/>
          </p:cNvSpPr>
          <p:nvPr>
            <p:ph idx="1"/>
          </p:nvPr>
        </p:nvSpPr>
        <p:spPr>
          <a:xfrm>
            <a:off x="251520" y="1628800"/>
            <a:ext cx="8579296" cy="2739760"/>
          </a:xfrm>
        </p:spPr>
        <p:txBody>
          <a:bodyPr/>
          <a:lstStyle/>
          <a:p>
            <a:pPr algn="just"/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Gönderen</a:t>
            </a:r>
            <a:r>
              <a:rPr lang="tr-TR" dirty="0" smtClean="0">
                <a:cs typeface="Times New Roman" pitchFamily="18" charset="0"/>
              </a:rPr>
              <a:t> yükseköğretim kurumunda </a:t>
            </a:r>
            <a:r>
              <a:rPr lang="tr-TR" b="1" u="sng" dirty="0" smtClean="0">
                <a:cs typeface="Times New Roman" pitchFamily="18" charset="0"/>
              </a:rPr>
              <a:t>sayılacak dersleri </a:t>
            </a:r>
            <a:r>
              <a:rPr lang="tr-TR" dirty="0" smtClean="0">
                <a:cs typeface="Times New Roman" pitchFamily="18" charset="0"/>
              </a:rPr>
              <a:t>ve buna karşılık;</a:t>
            </a:r>
          </a:p>
          <a:p>
            <a:pPr marL="109728" indent="0" algn="just">
              <a:buNone/>
            </a:pPr>
            <a:endParaRPr lang="tr-TR" dirty="0" smtClean="0">
              <a:cs typeface="Times New Roman" pitchFamily="18" charset="0"/>
            </a:endParaRPr>
          </a:p>
          <a:p>
            <a:pPr algn="just"/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Kabul eden </a:t>
            </a:r>
            <a:r>
              <a:rPr lang="tr-TR" dirty="0" smtClean="0">
                <a:cs typeface="Times New Roman" pitchFamily="18" charset="0"/>
              </a:rPr>
              <a:t>yükseköğretim kurumunda </a:t>
            </a:r>
            <a:r>
              <a:rPr lang="tr-TR" b="1" u="sng" dirty="0" smtClean="0">
                <a:cs typeface="Times New Roman" pitchFamily="18" charset="0"/>
              </a:rPr>
              <a:t>alınacak dersleri </a:t>
            </a:r>
            <a:r>
              <a:rPr lang="tr-TR" dirty="0" smtClean="0">
                <a:cs typeface="Times New Roman" pitchFamily="18" charset="0"/>
              </a:rPr>
              <a:t>içermektedir.</a:t>
            </a:r>
          </a:p>
          <a:p>
            <a:pPr algn="just" eaLnBrk="1" hangingPunct="1">
              <a:buFont typeface="Arial" charset="0"/>
              <a:buNone/>
            </a:pPr>
            <a:r>
              <a:rPr lang="tr-TR" dirty="0" smtClean="0">
                <a:cs typeface="Times New Roman" pitchFamily="18" charset="0"/>
              </a:rPr>
              <a:t>	Tüm derslerde krediler belirtilmek </a:t>
            </a:r>
            <a:r>
              <a:rPr lang="tr-TR" b="1" u="sng" dirty="0" smtClean="0">
                <a:cs typeface="Times New Roman" pitchFamily="18" charset="0"/>
              </a:rPr>
              <a:t>zorundadır.</a:t>
            </a:r>
          </a:p>
        </p:txBody>
      </p:sp>
    </p:spTree>
    <p:extLst>
      <p:ext uri="{BB962C8B-B14F-4D97-AF65-F5344CB8AC3E}">
        <p14:creationId xmlns:p14="http://schemas.microsoft.com/office/powerpoint/2010/main" val="258326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 1"/>
          <p:cNvGrpSpPr/>
          <p:nvPr/>
        </p:nvGrpSpPr>
        <p:grpSpPr>
          <a:xfrm>
            <a:off x="1571604" y="0"/>
            <a:ext cx="5857916" cy="6768988"/>
            <a:chOff x="1571604" y="0"/>
            <a:chExt cx="5857916" cy="6768988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71604" y="0"/>
              <a:ext cx="5857916" cy="67689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2" name="11 Dikdörtgen"/>
            <p:cNvSpPr/>
            <p:nvPr/>
          </p:nvSpPr>
          <p:spPr>
            <a:xfrm>
              <a:off x="2071670" y="5357826"/>
              <a:ext cx="2000264" cy="5000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Dikdörtgen"/>
            <p:cNvSpPr/>
            <p:nvPr/>
          </p:nvSpPr>
          <p:spPr>
            <a:xfrm>
              <a:off x="4500562" y="5286388"/>
              <a:ext cx="2286016" cy="6429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7" name="16 Dikdörtgen"/>
            <p:cNvSpPr/>
            <p:nvPr/>
          </p:nvSpPr>
          <p:spPr>
            <a:xfrm>
              <a:off x="2071670" y="6215082"/>
              <a:ext cx="2214578" cy="5000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Dikdörtgen"/>
            <p:cNvSpPr/>
            <p:nvPr/>
          </p:nvSpPr>
          <p:spPr>
            <a:xfrm>
              <a:off x="4429124" y="6215082"/>
              <a:ext cx="2214578" cy="5000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Dikdörtgen"/>
            <p:cNvSpPr/>
            <p:nvPr/>
          </p:nvSpPr>
          <p:spPr>
            <a:xfrm>
              <a:off x="2857488" y="4714884"/>
              <a:ext cx="1071570" cy="285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</p:spTree>
    <p:extLst>
      <p:ext uri="{BB962C8B-B14F-4D97-AF65-F5344CB8AC3E}">
        <p14:creationId xmlns:p14="http://schemas.microsoft.com/office/powerpoint/2010/main" val="539028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tr-TR" sz="3600" b="1" dirty="0" smtClean="0">
                <a:solidFill>
                  <a:schemeClr val="accent1">
                    <a:lumMod val="75000"/>
                  </a:schemeClr>
                </a:solidFill>
              </a:rPr>
              <a:t>Öğrenim protokolünde yer alan alınacak-sayılacak dersler neyi ifade ediyor?</a:t>
            </a:r>
            <a:r>
              <a:rPr lang="tr-TR" sz="4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>
          <a:xfrm>
            <a:off x="0" y="2348880"/>
            <a:ext cx="9252520" cy="2520280"/>
          </a:xfrm>
        </p:spPr>
        <p:txBody>
          <a:bodyPr>
            <a:normAutofit/>
          </a:bodyPr>
          <a:lstStyle/>
          <a:p>
            <a:pPr eaLnBrk="1" hangingPunct="1"/>
            <a:r>
              <a:rPr lang="tr-TR" sz="2800" dirty="0" smtClean="0"/>
              <a:t>Alınacak dersler kabul eden üniversitede Farabi öğrenciliği süresi boyunca alacağı dersleri,</a:t>
            </a:r>
          </a:p>
          <a:p>
            <a:pPr eaLnBrk="1" hangingPunct="1"/>
            <a:endParaRPr lang="tr-TR" sz="2800" dirty="0" smtClean="0"/>
          </a:p>
          <a:p>
            <a:pPr eaLnBrk="1" hangingPunct="1"/>
            <a:r>
              <a:rPr lang="tr-TR" sz="2800" dirty="0" smtClean="0"/>
              <a:t>Sayılacak  dersler ise üniversitemizde almakla yükümlüğü olduğu dersleri ifade eder. </a:t>
            </a:r>
          </a:p>
        </p:txBody>
      </p:sp>
    </p:spTree>
    <p:extLst>
      <p:ext uri="{BB962C8B-B14F-4D97-AF65-F5344CB8AC3E}">
        <p14:creationId xmlns:p14="http://schemas.microsoft.com/office/powerpoint/2010/main" val="30891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tr-TR" sz="4000" b="1" dirty="0" smtClean="0">
                <a:solidFill>
                  <a:schemeClr val="accent1">
                    <a:lumMod val="75000"/>
                  </a:schemeClr>
                </a:solidFill>
              </a:rPr>
              <a:t>FARABİ ÖĞRENCİSİ </a:t>
            </a:r>
            <a:br>
              <a:rPr lang="tr-TR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tr-TR" sz="4000" b="1" dirty="0" smtClean="0">
                <a:solidFill>
                  <a:schemeClr val="accent1">
                    <a:lumMod val="75000"/>
                  </a:schemeClr>
                </a:solidFill>
              </a:rPr>
              <a:t>Kaç ders ya da kaç kredi almalı?</a:t>
            </a:r>
            <a:r>
              <a:rPr lang="tr-TR" sz="4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19458" name="Rectangle 3"/>
          <p:cNvSpPr>
            <a:spLocks noGrp="1"/>
          </p:cNvSpPr>
          <p:nvPr>
            <p:ph type="body" idx="1"/>
          </p:nvPr>
        </p:nvSpPr>
        <p:spPr>
          <a:xfrm>
            <a:off x="22293" y="1916832"/>
            <a:ext cx="9036496" cy="4525963"/>
          </a:xfrm>
        </p:spPr>
        <p:txBody>
          <a:bodyPr>
            <a:noAutofit/>
          </a:bodyPr>
          <a:lstStyle/>
          <a:p>
            <a:pPr eaLnBrk="1" hangingPunct="1"/>
            <a:r>
              <a:rPr lang="tr-TR" sz="3200" dirty="0" smtClean="0"/>
              <a:t>Gönderen üniversitede öğrenime devam etseydi bir dönem/ bir yılda kaç kredi alması gerekiyorsa en az o kredi karşılığı kadar “sayılacak ders” almak zorundadır. </a:t>
            </a:r>
          </a:p>
          <a:p>
            <a:pPr eaLnBrk="1" hangingPunct="1"/>
            <a:r>
              <a:rPr lang="tr-TR" sz="3200" dirty="0" smtClean="0"/>
              <a:t>Aksi takdirde eksik krediden dolayı dönem uzatabilir. </a:t>
            </a:r>
            <a:r>
              <a:rPr lang="tr-TR" sz="3200" dirty="0" smtClean="0">
                <a:solidFill>
                  <a:schemeClr val="folHlink"/>
                </a:solidFill>
              </a:rPr>
              <a:t>Dikkat edilmesi gerek! </a:t>
            </a:r>
          </a:p>
        </p:txBody>
      </p:sp>
    </p:spTree>
    <p:extLst>
      <p:ext uri="{BB962C8B-B14F-4D97-AF65-F5344CB8AC3E}">
        <p14:creationId xmlns:p14="http://schemas.microsoft.com/office/powerpoint/2010/main" val="835969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hangingPunct="1"/>
            <a:r>
              <a:rPr lang="tr-TR" sz="3600" b="1" dirty="0" smtClean="0">
                <a:solidFill>
                  <a:schemeClr val="accent1">
                    <a:lumMod val="75000"/>
                  </a:schemeClr>
                </a:solidFill>
              </a:rPr>
              <a:t>Öğrenim Protokolü nasıl doldurulur? </a:t>
            </a:r>
            <a:endParaRPr lang="tr-TR" sz="36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tr-TR" sz="3600" dirty="0" smtClean="0"/>
              <a:t>Öğrenim Protokolü zorunlu haller dışında </a:t>
            </a:r>
            <a:r>
              <a:rPr lang="tr-TR" sz="3600" b="1" dirty="0" smtClean="0">
                <a:solidFill>
                  <a:schemeClr val="accent1">
                    <a:lumMod val="75000"/>
                  </a:schemeClr>
                </a:solidFill>
              </a:rPr>
              <a:t>her yarıyıl </a:t>
            </a:r>
            <a:r>
              <a:rPr lang="tr-TR" sz="3600" dirty="0" smtClean="0"/>
              <a:t>için 3’er nüsha olarak (tüm imzalar tamamlandıktan sonra ikisi üniversitemizde biri de gideceği üniversitede bulunmak üzere) ayrı ayrı hazırlanmalı. </a:t>
            </a:r>
          </a:p>
          <a:p>
            <a:pPr eaLnBrk="1" hangingPunct="1"/>
            <a:r>
              <a:rPr lang="tr-TR" sz="3600" dirty="0" smtClean="0">
                <a:solidFill>
                  <a:srgbClr val="C00000"/>
                </a:solidFill>
              </a:rPr>
              <a:t>Tek sayfa olarak hazırlanmalı.</a:t>
            </a:r>
          </a:p>
          <a:p>
            <a:pPr eaLnBrk="1" hangingPunct="1"/>
            <a:endParaRPr lang="tr-TR" sz="2400" dirty="0" smtClean="0"/>
          </a:p>
        </p:txBody>
      </p:sp>
      <p:grpSp>
        <p:nvGrpSpPr>
          <p:cNvPr id="6" name="Grup 5"/>
          <p:cNvGrpSpPr/>
          <p:nvPr/>
        </p:nvGrpSpPr>
        <p:grpSpPr>
          <a:xfrm>
            <a:off x="1571604" y="0"/>
            <a:ext cx="5857916" cy="6768988"/>
            <a:chOff x="1571604" y="0"/>
            <a:chExt cx="5857916" cy="6768988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571604" y="0"/>
              <a:ext cx="5857916" cy="67689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8" name="11 Dikdörtgen"/>
            <p:cNvSpPr/>
            <p:nvPr/>
          </p:nvSpPr>
          <p:spPr>
            <a:xfrm>
              <a:off x="2071670" y="5357826"/>
              <a:ext cx="2000264" cy="5000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9" name="15 Dikdörtgen"/>
            <p:cNvSpPr/>
            <p:nvPr/>
          </p:nvSpPr>
          <p:spPr>
            <a:xfrm>
              <a:off x="4500562" y="5286388"/>
              <a:ext cx="2286016" cy="64294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0" name="16 Dikdörtgen"/>
            <p:cNvSpPr/>
            <p:nvPr/>
          </p:nvSpPr>
          <p:spPr>
            <a:xfrm>
              <a:off x="2071670" y="6215082"/>
              <a:ext cx="2214578" cy="5000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7 Dikdörtgen"/>
            <p:cNvSpPr/>
            <p:nvPr/>
          </p:nvSpPr>
          <p:spPr>
            <a:xfrm>
              <a:off x="4429124" y="6215082"/>
              <a:ext cx="2214578" cy="5000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8 Dikdörtgen"/>
            <p:cNvSpPr/>
            <p:nvPr/>
          </p:nvSpPr>
          <p:spPr>
            <a:xfrm>
              <a:off x="2857488" y="4714884"/>
              <a:ext cx="1071570" cy="2857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</p:grpSp>
    </p:spTree>
    <p:extLst>
      <p:ext uri="{BB962C8B-B14F-4D97-AF65-F5344CB8AC3E}">
        <p14:creationId xmlns:p14="http://schemas.microsoft.com/office/powerpoint/2010/main" val="1428571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3"/>
          <p:cNvSpPr>
            <a:spLocks noGrp="1"/>
          </p:cNvSpPr>
          <p:nvPr>
            <p:ph idx="1"/>
          </p:nvPr>
        </p:nvSpPr>
        <p:spPr>
          <a:xfrm>
            <a:off x="179512" y="1412776"/>
            <a:ext cx="8964488" cy="4968552"/>
          </a:xfrm>
        </p:spPr>
        <p:txBody>
          <a:bodyPr>
            <a:normAutofit fontScale="70000" lnSpcReduction="20000"/>
          </a:bodyPr>
          <a:lstStyle/>
          <a:p>
            <a:r>
              <a:rPr lang="tr-TR" sz="3600" dirty="0" smtClean="0"/>
              <a:t>Yıllık  </a:t>
            </a:r>
            <a:r>
              <a:rPr lang="tr-TR" sz="3600" dirty="0"/>
              <a:t>program uygulayan fakülte </a:t>
            </a:r>
            <a:r>
              <a:rPr lang="tr-TR" sz="3600" dirty="0" smtClean="0"/>
              <a:t>veya yüksekokullarda öğrenci ise,</a:t>
            </a:r>
          </a:p>
          <a:p>
            <a:pPr marL="109728" indent="0">
              <a:buNone/>
            </a:pPr>
            <a:r>
              <a:rPr lang="tr-TR" sz="3600" dirty="0" smtClean="0"/>
              <a:t> </a:t>
            </a:r>
            <a:endParaRPr lang="tr-TR" sz="3600" dirty="0"/>
          </a:p>
          <a:p>
            <a:r>
              <a:rPr lang="tr-TR" sz="3600" dirty="0" smtClean="0"/>
              <a:t>Güz  </a:t>
            </a:r>
            <a:r>
              <a:rPr lang="tr-TR" sz="3600" dirty="0"/>
              <a:t>döneminde açılan bir ders </a:t>
            </a:r>
            <a:r>
              <a:rPr lang="tr-TR" sz="3600" dirty="0" smtClean="0"/>
              <a:t>gideceği </a:t>
            </a:r>
            <a:r>
              <a:rPr lang="tr-TR" sz="3600" dirty="0"/>
              <a:t>üniversitede bahar döneminde </a:t>
            </a:r>
            <a:r>
              <a:rPr lang="tr-TR" sz="3600" dirty="0" smtClean="0"/>
              <a:t>okutuluyor ise </a:t>
            </a:r>
            <a:r>
              <a:rPr lang="tr-TR" sz="3600" dirty="0"/>
              <a:t>(veya tersi</a:t>
            </a:r>
            <a:r>
              <a:rPr lang="tr-TR" sz="3600" dirty="0" smtClean="0"/>
              <a:t>),</a:t>
            </a:r>
          </a:p>
          <a:p>
            <a:endParaRPr lang="tr-TR" sz="3600" dirty="0" smtClean="0"/>
          </a:p>
          <a:p>
            <a:r>
              <a:rPr lang="tr-TR" sz="3600" dirty="0" smtClean="0"/>
              <a:t>Kendi üniversitemizde </a:t>
            </a:r>
            <a:r>
              <a:rPr lang="tr-TR" sz="3600" dirty="0"/>
              <a:t>bir dönem okutulan bir ders </a:t>
            </a:r>
            <a:r>
              <a:rPr lang="tr-TR" sz="3600" dirty="0" smtClean="0"/>
              <a:t>gideceği </a:t>
            </a:r>
            <a:r>
              <a:rPr lang="tr-TR" sz="3600" dirty="0"/>
              <a:t>üniversitede iki döneme </a:t>
            </a:r>
            <a:r>
              <a:rPr lang="tr-TR" sz="3600" dirty="0" smtClean="0"/>
              <a:t>yayılmış ise </a:t>
            </a:r>
            <a:r>
              <a:rPr lang="tr-TR" sz="3600" dirty="0"/>
              <a:t>(veya tersi).  </a:t>
            </a:r>
            <a:endParaRPr lang="tr-TR" sz="3600" dirty="0" smtClean="0"/>
          </a:p>
          <a:p>
            <a:endParaRPr lang="tr-TR" sz="3600" dirty="0" smtClean="0"/>
          </a:p>
          <a:p>
            <a:r>
              <a:rPr lang="tr-TR" sz="3600" dirty="0" smtClean="0"/>
              <a:t>Güz  </a:t>
            </a:r>
            <a:r>
              <a:rPr lang="tr-TR" sz="3600" dirty="0"/>
              <a:t>döneminde 1 </a:t>
            </a:r>
            <a:r>
              <a:rPr lang="tr-TR" sz="3600" dirty="0" smtClean="0"/>
              <a:t>kredi </a:t>
            </a:r>
            <a:r>
              <a:rPr lang="tr-TR" sz="3600" dirty="0"/>
              <a:t>fazla ve bahar döneminde 1 </a:t>
            </a:r>
            <a:r>
              <a:rPr lang="tr-TR" sz="3600" dirty="0" smtClean="0"/>
              <a:t>kredi eksik ise </a:t>
            </a:r>
            <a:r>
              <a:rPr lang="tr-TR" sz="3600" dirty="0"/>
              <a:t>(veya tersi</a:t>
            </a:r>
            <a:r>
              <a:rPr lang="tr-TR" sz="3600" dirty="0" smtClean="0"/>
              <a:t>)</a:t>
            </a:r>
          </a:p>
          <a:p>
            <a:pPr eaLnBrk="1" hangingPunct="1">
              <a:buFont typeface="Arial" charset="0"/>
              <a:buNone/>
            </a:pPr>
            <a:r>
              <a:rPr lang="tr-TR" sz="3600" dirty="0" smtClean="0"/>
              <a:t>  </a:t>
            </a:r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>
          <a:xfrm>
            <a:off x="467544" y="490662"/>
            <a:ext cx="8229600" cy="850106"/>
          </a:xfrm>
        </p:spPr>
        <p:txBody>
          <a:bodyPr>
            <a:noAutofit/>
          </a:bodyPr>
          <a:lstStyle/>
          <a:p>
            <a:pPr algn="ctr"/>
            <a:r>
              <a:rPr lang="tr-TR" sz="3600" dirty="0">
                <a:solidFill>
                  <a:schemeClr val="accent1">
                    <a:lumMod val="75000"/>
                  </a:schemeClr>
                </a:solidFill>
              </a:rPr>
              <a:t>Ancak öğrenim </a:t>
            </a:r>
            <a:r>
              <a:rPr lang="tr-TR" sz="3600" dirty="0" smtClean="0">
                <a:solidFill>
                  <a:schemeClr val="accent1">
                    <a:lumMod val="75000"/>
                  </a:schemeClr>
                </a:solidFill>
              </a:rPr>
              <a:t>protokolü yıllık olacak şekilde de doldurabilir. </a:t>
            </a:r>
            <a:r>
              <a:rPr lang="tr-TR" sz="3600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tr-TR" sz="3600" dirty="0">
                <a:solidFill>
                  <a:schemeClr val="accent1">
                    <a:lumMod val="75000"/>
                  </a:schemeClr>
                </a:solidFill>
              </a:rPr>
            </a:br>
            <a:endParaRPr lang="tr-TR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25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3"/>
          <p:cNvSpPr>
            <a:spLocks noGrp="1"/>
          </p:cNvSpPr>
          <p:nvPr>
            <p:ph type="body" idx="1"/>
          </p:nvPr>
        </p:nvSpPr>
        <p:spPr>
          <a:xfrm>
            <a:off x="107504" y="116632"/>
            <a:ext cx="9036496" cy="5904756"/>
          </a:xfrm>
        </p:spPr>
        <p:txBody>
          <a:bodyPr>
            <a:normAutofit fontScale="92500" lnSpcReduction="10000"/>
          </a:bodyPr>
          <a:lstStyle/>
          <a:p>
            <a:pPr marL="109728" indent="0">
              <a:lnSpc>
                <a:spcPct val="90000"/>
              </a:lnSpc>
              <a:buNone/>
            </a:pPr>
            <a:r>
              <a:rPr lang="tr-TR" sz="3600" dirty="0" smtClean="0"/>
              <a:t>	</a:t>
            </a:r>
          </a:p>
          <a:p>
            <a:pPr>
              <a:lnSpc>
                <a:spcPct val="90000"/>
              </a:lnSpc>
            </a:pPr>
            <a:r>
              <a:rPr lang="tr-TR" sz="3600" dirty="0" smtClean="0"/>
              <a:t>Kendi üniversitemizde alması gereken bir ders gideceği üniversitede alt ya da üst sınıflarda okutuluyor olabilir.</a:t>
            </a:r>
          </a:p>
          <a:p>
            <a:pPr>
              <a:lnSpc>
                <a:spcPct val="90000"/>
              </a:lnSpc>
            </a:pPr>
            <a:endParaRPr lang="tr-TR" sz="3600" dirty="0" smtClean="0"/>
          </a:p>
          <a:p>
            <a:pPr>
              <a:lnSpc>
                <a:spcPct val="90000"/>
              </a:lnSpc>
            </a:pPr>
            <a:r>
              <a:rPr lang="tr-TR" sz="3600" dirty="0" smtClean="0"/>
              <a:t>Bu nedenle gideceği üniversitenin tüm dönemlerine ait derslerine bakılmalı. </a:t>
            </a:r>
          </a:p>
          <a:p>
            <a:pPr>
              <a:lnSpc>
                <a:spcPct val="90000"/>
              </a:lnSpc>
            </a:pPr>
            <a:endParaRPr lang="tr-TR" sz="3600" dirty="0" smtClean="0"/>
          </a:p>
          <a:p>
            <a:pPr>
              <a:lnSpc>
                <a:spcPct val="90000"/>
              </a:lnSpc>
            </a:pPr>
            <a:r>
              <a:rPr lang="tr-TR" sz="3600" dirty="0" smtClean="0"/>
              <a:t>Alt veya üst sınıflardan da ders almak mümkün. </a:t>
            </a:r>
          </a:p>
          <a:p>
            <a:pPr marL="109728" indent="0">
              <a:lnSpc>
                <a:spcPct val="90000"/>
              </a:lnSpc>
              <a:buNone/>
            </a:pPr>
            <a:endParaRPr lang="tr-TR" sz="3600" dirty="0" smtClean="0"/>
          </a:p>
          <a:p>
            <a:pPr>
              <a:lnSpc>
                <a:spcPct val="90000"/>
              </a:lnSpc>
            </a:pPr>
            <a:r>
              <a:rPr lang="tr-TR" sz="3600" dirty="0" smtClean="0">
                <a:solidFill>
                  <a:schemeClr val="accent1">
                    <a:lumMod val="75000"/>
                  </a:schemeClr>
                </a:solidFill>
              </a:rPr>
              <a:t>Hatta başka bölüm veya fakültelerden de ders alabilir. </a:t>
            </a:r>
          </a:p>
          <a:p>
            <a:pPr eaLnBrk="1" hangingPunct="1">
              <a:lnSpc>
                <a:spcPct val="90000"/>
              </a:lnSpc>
            </a:pPr>
            <a:endParaRPr lang="tr-TR" sz="2400" dirty="0" smtClean="0">
              <a:solidFill>
                <a:schemeClr val="fol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091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eaLnBrk="1" hangingPunct="1"/>
            <a:r>
              <a:rPr lang="tr-TR" sz="2800" b="1" dirty="0" smtClean="0">
                <a:solidFill>
                  <a:schemeClr val="accent1">
                    <a:lumMod val="75000"/>
                  </a:schemeClr>
                </a:solidFill>
              </a:rPr>
              <a:t>Farabi öğrencisi, alması gereken tüm dersleri ve karşılıklarını yazdı. Ancak Toplam Kredisi eksik kalıyor? Ne Yapmalıyız?</a:t>
            </a:r>
            <a:r>
              <a:rPr lang="tr-TR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xfrm>
            <a:off x="251520" y="1628800"/>
            <a:ext cx="8712968" cy="4176464"/>
          </a:xfrm>
        </p:spPr>
        <p:txBody>
          <a:bodyPr>
            <a:noAutofit/>
          </a:bodyPr>
          <a:lstStyle/>
          <a:p>
            <a:pPr eaLnBrk="1" hangingPunct="1"/>
            <a:r>
              <a:rPr lang="tr-TR" sz="2800" dirty="0" smtClean="0"/>
              <a:t>Alınacak derslerinin toplam kredisinin sayılacak derslerinin toplam kredisinden düşük olması durumunda, eksik kredisini mutlaka tamamlamalıyız. </a:t>
            </a:r>
          </a:p>
          <a:p>
            <a:pPr eaLnBrk="1" hangingPunct="1"/>
            <a:r>
              <a:rPr lang="tr-TR" sz="2800" dirty="0" smtClean="0"/>
              <a:t>Bunun için, seçmeli dersleri Öğrenim Protokolü’ne ekleyerek kredini tamamlayabilirsiniz.</a:t>
            </a:r>
          </a:p>
          <a:p>
            <a:pPr marL="109728" indent="0" eaLnBrk="1" hangingPunct="1">
              <a:buNone/>
            </a:pPr>
            <a:endParaRPr lang="tr-TR" sz="2800" dirty="0" smtClean="0"/>
          </a:p>
          <a:p>
            <a:pPr eaLnBrk="1" hangingPunct="1"/>
            <a:r>
              <a:rPr lang="tr-TR" sz="2800" dirty="0" smtClean="0"/>
              <a:t> </a:t>
            </a:r>
            <a:r>
              <a:rPr lang="tr-TR" sz="2800" b="1" i="1" u="sng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DİKKAT! Bu dersler, daha önce aldığı ve başardığı dersler olmamalıdır. </a:t>
            </a:r>
          </a:p>
        </p:txBody>
      </p:sp>
    </p:spTree>
    <p:extLst>
      <p:ext uri="{BB962C8B-B14F-4D97-AF65-F5344CB8AC3E}">
        <p14:creationId xmlns:p14="http://schemas.microsoft.com/office/powerpoint/2010/main" val="729959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Autofit/>
          </a:bodyPr>
          <a:lstStyle/>
          <a:p>
            <a:pPr algn="ctr" eaLnBrk="1" hangingPunct="1"/>
            <a:r>
              <a:rPr lang="tr-TR" sz="4000" b="1" dirty="0" smtClean="0">
                <a:solidFill>
                  <a:schemeClr val="accent1">
                    <a:lumMod val="75000"/>
                  </a:schemeClr>
                </a:solidFill>
              </a:rPr>
              <a:t>Alttan kalan derslerini gittiği üniversitede alabilir mi?</a:t>
            </a:r>
            <a:r>
              <a:rPr lang="tr-TR" sz="4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>
          <a:xfrm>
            <a:off x="107504" y="2132856"/>
            <a:ext cx="8928992" cy="2523736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tr-TR" dirty="0" smtClean="0"/>
              <a:t>	</a:t>
            </a:r>
          </a:p>
          <a:p>
            <a:pPr algn="ctr" eaLnBrk="1" hangingPunct="1">
              <a:buFont typeface="Arial" charset="0"/>
              <a:buNone/>
            </a:pPr>
            <a:r>
              <a:rPr lang="tr-TR" dirty="0" smtClean="0"/>
              <a:t>	</a:t>
            </a:r>
            <a:r>
              <a:rPr lang="tr-TR" sz="4000" dirty="0" smtClean="0"/>
              <a:t>Almak istediği alttan kalan derslerini öğrenim protokolüne yazarak alabilir.</a:t>
            </a:r>
            <a:r>
              <a:rPr lang="tr-TR" sz="36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9915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tr-TR" sz="4000" b="1" dirty="0" smtClean="0">
                <a:solidFill>
                  <a:schemeClr val="accent1">
                    <a:lumMod val="75000"/>
                  </a:schemeClr>
                </a:solidFill>
              </a:rPr>
              <a:t>Alması gereken tüm dersleri yazıldı. Peki üstten ders alabilir mi?</a:t>
            </a:r>
            <a:r>
              <a:rPr lang="tr-TR" sz="4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7650" name="Rectangle 3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Font typeface="Arial" charset="0"/>
              <a:buNone/>
            </a:pPr>
            <a:r>
              <a:rPr lang="tr-TR" sz="3600" dirty="0" smtClean="0"/>
              <a:t>	</a:t>
            </a:r>
          </a:p>
          <a:p>
            <a:pPr eaLnBrk="1" hangingPunct="1">
              <a:buFont typeface="Arial" charset="0"/>
              <a:buNone/>
            </a:pPr>
            <a:r>
              <a:rPr lang="tr-TR" sz="3600" dirty="0" smtClean="0"/>
              <a:t>	</a:t>
            </a:r>
            <a:r>
              <a:rPr lang="tr-TR" sz="4000" dirty="0" smtClean="0"/>
              <a:t>Evet. Gönderen üniversitenin </a:t>
            </a:r>
            <a:r>
              <a:rPr lang="tr-TR" sz="4000" dirty="0" smtClean="0">
                <a:solidFill>
                  <a:schemeClr val="accent2">
                    <a:lumMod val="75000"/>
                  </a:schemeClr>
                </a:solidFill>
              </a:rPr>
              <a:t>bölüm başkanı/bölüm koordinatörünün onayını almak koşuluyla</a:t>
            </a:r>
            <a:r>
              <a:rPr lang="tr-TR" sz="4000" dirty="0" smtClean="0"/>
              <a:t>, ders programının uyması halinde daha fazla kredi karşılığı ders seçebilir.</a:t>
            </a:r>
            <a:r>
              <a:rPr lang="tr-TR" sz="36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9729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/>
          </p:nvPr>
        </p:nvSpPr>
        <p:spPr>
          <a:xfrm>
            <a:off x="107504" y="260648"/>
            <a:ext cx="9036496" cy="1872208"/>
          </a:xfrm>
        </p:spPr>
        <p:txBody>
          <a:bodyPr>
            <a:noAutofit/>
          </a:bodyPr>
          <a:lstStyle/>
          <a:p>
            <a:pPr eaLnBrk="1" hangingPunct="1"/>
            <a:r>
              <a:rPr lang="tr-TR" sz="2800" b="1" dirty="0" smtClean="0">
                <a:solidFill>
                  <a:schemeClr val="accent1">
                    <a:lumMod val="50000"/>
                  </a:schemeClr>
                </a:solidFill>
              </a:rPr>
              <a:t>Kendi  üniversitemizde ulusal kredi yazıyor, kabul eden üniversitede AKTS yazıyor? (veya tersi) Öğrenim Protokolü hangisine göre doldurulmalı?</a:t>
            </a:r>
            <a:r>
              <a:rPr lang="tr-TR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>
          <a:xfrm>
            <a:off x="179512" y="2348880"/>
            <a:ext cx="8964488" cy="3344863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tr-TR" sz="2400" dirty="0" smtClean="0"/>
              <a:t>Bologna süreci dolayısı ile geçerli olan </a:t>
            </a:r>
            <a:r>
              <a:rPr lang="tr-TR" sz="2400" b="1" dirty="0" smtClean="0">
                <a:solidFill>
                  <a:schemeClr val="accent1">
                    <a:lumMod val="50000"/>
                  </a:schemeClr>
                </a:solidFill>
              </a:rPr>
              <a:t>AKTS</a:t>
            </a:r>
            <a:r>
              <a:rPr lang="tr-TR" sz="2400" dirty="0" smtClean="0"/>
              <a:t> (Avrupa Kredi Transfer Sistemi – ECTS /</a:t>
            </a:r>
            <a:r>
              <a:rPr lang="tr-TR" sz="2400" dirty="0" err="1" smtClean="0"/>
              <a:t>European</a:t>
            </a:r>
            <a:r>
              <a:rPr lang="tr-TR" sz="2400" dirty="0" smtClean="0"/>
              <a:t> </a:t>
            </a:r>
            <a:r>
              <a:rPr lang="tr-TR" sz="2400" dirty="0" err="1" smtClean="0"/>
              <a:t>Credit</a:t>
            </a:r>
            <a:r>
              <a:rPr lang="tr-TR" sz="2400" dirty="0" smtClean="0"/>
              <a:t> Transfer </a:t>
            </a:r>
            <a:r>
              <a:rPr lang="tr-TR" sz="2400" dirty="0" err="1" smtClean="0"/>
              <a:t>System</a:t>
            </a:r>
            <a:r>
              <a:rPr lang="tr-TR" sz="2400" dirty="0" smtClean="0"/>
              <a:t>), </a:t>
            </a:r>
          </a:p>
          <a:p>
            <a:pPr>
              <a:lnSpc>
                <a:spcPct val="90000"/>
              </a:lnSpc>
            </a:pPr>
            <a:r>
              <a:rPr lang="tr-TR" sz="2400" dirty="0" smtClean="0"/>
              <a:t>Ulusal </a:t>
            </a:r>
            <a:r>
              <a:rPr lang="tr-TR" sz="2400" dirty="0"/>
              <a:t>ders kredisi ise </a:t>
            </a:r>
            <a:r>
              <a:rPr lang="tr-TR" sz="2400" b="1" dirty="0">
                <a:solidFill>
                  <a:schemeClr val="accent1">
                    <a:lumMod val="50000"/>
                  </a:schemeClr>
                </a:solidFill>
              </a:rPr>
              <a:t>UK</a:t>
            </a:r>
            <a:r>
              <a:rPr lang="tr-TR" sz="2400" dirty="0"/>
              <a:t> olarak belirtilmektedir. </a:t>
            </a:r>
            <a:endParaRPr lang="tr-TR" sz="2400" dirty="0" smtClean="0"/>
          </a:p>
          <a:p>
            <a:pPr>
              <a:lnSpc>
                <a:spcPct val="90000"/>
              </a:lnSpc>
            </a:pPr>
            <a:endParaRPr lang="tr-TR" sz="2400" dirty="0"/>
          </a:p>
          <a:p>
            <a:pPr>
              <a:lnSpc>
                <a:spcPct val="90000"/>
              </a:lnSpc>
              <a:buNone/>
            </a:pPr>
            <a:r>
              <a:rPr lang="tr-TR" sz="2400" dirty="0"/>
              <a:t>	Öğrenim Protokolünde yer alan alınacak-sayılacak dersler kısmının her ikisinin </a:t>
            </a:r>
            <a:r>
              <a:rPr lang="tr-TR" sz="2400" dirty="0" smtClean="0"/>
              <a:t>de;</a:t>
            </a:r>
          </a:p>
          <a:p>
            <a:pPr>
              <a:lnSpc>
                <a:spcPct val="90000"/>
              </a:lnSpc>
            </a:pPr>
            <a:r>
              <a:rPr lang="tr-TR" sz="2400" dirty="0" smtClean="0">
                <a:solidFill>
                  <a:schemeClr val="accent6">
                    <a:lumMod val="75000"/>
                  </a:schemeClr>
                </a:solidFill>
              </a:rPr>
              <a:t>tamamen </a:t>
            </a:r>
            <a:r>
              <a:rPr lang="tr-TR" sz="2400" dirty="0">
                <a:solidFill>
                  <a:schemeClr val="accent6">
                    <a:lumMod val="75000"/>
                  </a:schemeClr>
                </a:solidFill>
              </a:rPr>
              <a:t>ulusal krediye göre ya da </a:t>
            </a:r>
            <a:endParaRPr lang="tr-TR" sz="24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tr-TR" sz="2400" dirty="0" smtClean="0">
                <a:solidFill>
                  <a:schemeClr val="accent6">
                    <a:lumMod val="75000"/>
                  </a:schemeClr>
                </a:solidFill>
              </a:rPr>
              <a:t>tamamen </a:t>
            </a:r>
            <a:r>
              <a:rPr lang="tr-TR" sz="2400" dirty="0">
                <a:solidFill>
                  <a:schemeClr val="accent6">
                    <a:lumMod val="75000"/>
                  </a:schemeClr>
                </a:solidFill>
              </a:rPr>
              <a:t>AKTS kredisine göre doldurulması ve hangi krediye göre doldurulduğunun belirtilmesi gerekmektedir. 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tr-TR" sz="2400" dirty="0" smtClean="0"/>
          </a:p>
        </p:txBody>
      </p:sp>
    </p:spTree>
    <p:extLst>
      <p:ext uri="{BB962C8B-B14F-4D97-AF65-F5344CB8AC3E}">
        <p14:creationId xmlns:p14="http://schemas.microsoft.com/office/powerpoint/2010/main" val="394831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3"/>
          <p:cNvSpPr>
            <a:spLocks noGrp="1"/>
          </p:cNvSpPr>
          <p:nvPr>
            <p:ph type="body" idx="1"/>
          </p:nvPr>
        </p:nvSpPr>
        <p:spPr>
          <a:xfrm>
            <a:off x="467544" y="1700808"/>
            <a:ext cx="8229600" cy="2520826"/>
          </a:xfrm>
        </p:spPr>
        <p:txBody>
          <a:bodyPr>
            <a:normAutofit fontScale="92500"/>
          </a:bodyPr>
          <a:lstStyle/>
          <a:p>
            <a:pPr eaLnBrk="1" hangingPunct="1">
              <a:buFont typeface="Arial" charset="0"/>
              <a:buNone/>
            </a:pPr>
            <a:r>
              <a:rPr lang="tr-TR" sz="4000" dirty="0" smtClean="0"/>
              <a:t>	Karma kredi sistemi (örneğin, bazı dersler ulusal, bazıları da AKTS kredisi gibi) kullanılamaz. </a:t>
            </a:r>
          </a:p>
          <a:p>
            <a:pPr eaLnBrk="1" hangingPunct="1">
              <a:buFont typeface="Arial" charset="0"/>
              <a:buNone/>
            </a:pPr>
            <a:r>
              <a:rPr lang="tr-TR" dirty="0" smtClean="0"/>
              <a:t>	</a:t>
            </a:r>
            <a:endParaRPr lang="tr-TR" sz="3600" dirty="0" smtClean="0"/>
          </a:p>
        </p:txBody>
      </p:sp>
    </p:spTree>
    <p:extLst>
      <p:ext uri="{BB962C8B-B14F-4D97-AF65-F5344CB8AC3E}">
        <p14:creationId xmlns:p14="http://schemas.microsoft.com/office/powerpoint/2010/main" val="186670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/>
          </p:cNvSpPr>
          <p:nvPr>
            <p:ph type="title"/>
          </p:nvPr>
        </p:nvSpPr>
        <p:spPr>
          <a:xfrm>
            <a:off x="457200" y="817835"/>
            <a:ext cx="8229600" cy="1143000"/>
          </a:xfrm>
        </p:spPr>
        <p:txBody>
          <a:bodyPr>
            <a:noAutofit/>
          </a:bodyPr>
          <a:lstStyle/>
          <a:p>
            <a:pPr algn="ctr" eaLnBrk="1" hangingPunct="1"/>
            <a:r>
              <a:rPr lang="tr-TR" sz="2800" b="1" dirty="0" smtClean="0">
                <a:solidFill>
                  <a:schemeClr val="accent1">
                    <a:lumMod val="50000"/>
                  </a:schemeClr>
                </a:solidFill>
              </a:rPr>
              <a:t>Karşılıklı yazmış olduğu derslerin isimleri, içerikleri ya da kredileri aynı olmak zorunda mı?</a:t>
            </a:r>
            <a:r>
              <a:rPr lang="tr-TR" sz="28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1746" name="Rectangle 3"/>
          <p:cNvSpPr>
            <a:spLocks noGrp="1"/>
          </p:cNvSpPr>
          <p:nvPr>
            <p:ph type="body" idx="1"/>
          </p:nvPr>
        </p:nvSpPr>
        <p:spPr>
          <a:xfrm>
            <a:off x="0" y="2316435"/>
            <a:ext cx="8686800" cy="4352925"/>
          </a:xfrm>
        </p:spPr>
        <p:txBody>
          <a:bodyPr>
            <a:normAutofit/>
          </a:bodyPr>
          <a:lstStyle/>
          <a:p>
            <a:r>
              <a:rPr lang="tr-TR" sz="2800" dirty="0" smtClean="0"/>
              <a:t>Derslerin eşleştirilmesinde, isim, içerik ve kredi açısından tam bir uyum olamayabilir. </a:t>
            </a:r>
          </a:p>
          <a:p>
            <a:r>
              <a:rPr lang="tr-TR" sz="2800" dirty="0" smtClean="0"/>
              <a:t>Tam uyumlu olan derslere öncelik verilerek, farklı isimli aynı içerikli derslerin ya da farklı içerikteki derslerin eşleştirilmesinde bölüm koordinatörü/ bölüm başkanının destek alınmalıdır. </a:t>
            </a:r>
          </a:p>
        </p:txBody>
      </p:sp>
    </p:spTree>
    <p:extLst>
      <p:ext uri="{BB962C8B-B14F-4D97-AF65-F5344CB8AC3E}">
        <p14:creationId xmlns:p14="http://schemas.microsoft.com/office/powerpoint/2010/main" val="368371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3616" y="1484784"/>
            <a:ext cx="4300384" cy="447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153921" y="484976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tr-TR" dirty="0" smtClean="0"/>
              <a:t>Kredilerin Bologna sürecinde de yer aldığı üzere öğrenci iş yükü kriterine göre belirlenmesi yükseköğretim kurumlarının öğretim programları arasında şeffaflık, anlaşılabilirlik ve tanınırlığın sağlanması açısından çok önemli bir unsurdur. </a:t>
            </a:r>
            <a:endParaRPr lang="tr-TR" dirty="0"/>
          </a:p>
        </p:txBody>
      </p:sp>
      <p:sp>
        <p:nvSpPr>
          <p:cNvPr id="3" name="Dikdörtgen 2"/>
          <p:cNvSpPr/>
          <p:nvPr/>
        </p:nvSpPr>
        <p:spPr>
          <a:xfrm>
            <a:off x="26544" y="2564904"/>
            <a:ext cx="54726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r-TR" dirty="0"/>
              <a:t>Aynı programların birebir aynı olmasa bile benzer yeterliliklere, birbirine yakın dersler ve kredilere sahip olması ulusal ve </a:t>
            </a:r>
            <a:r>
              <a:rPr lang="tr-TR" dirty="0" smtClean="0"/>
              <a:t>küresel değişimin </a:t>
            </a:r>
            <a:r>
              <a:rPr lang="tr-TR" dirty="0"/>
              <a:t>gerçekleştirilebilmesine de imkan sağlamaktadır.</a:t>
            </a:r>
          </a:p>
        </p:txBody>
      </p:sp>
    </p:spTree>
    <p:extLst>
      <p:ext uri="{BB962C8B-B14F-4D97-AF65-F5344CB8AC3E}">
        <p14:creationId xmlns:p14="http://schemas.microsoft.com/office/powerpoint/2010/main" val="1992102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692696"/>
            <a:ext cx="8251249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Düz Bağlayıcı 2"/>
          <p:cNvCxnSpPr/>
          <p:nvPr/>
        </p:nvCxnSpPr>
        <p:spPr>
          <a:xfrm>
            <a:off x="2987824" y="3717032"/>
            <a:ext cx="56886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Düz Bağlayıcı 4"/>
          <p:cNvCxnSpPr/>
          <p:nvPr/>
        </p:nvCxnSpPr>
        <p:spPr>
          <a:xfrm>
            <a:off x="539551" y="4005064"/>
            <a:ext cx="806489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Düz Bağlayıcı 7"/>
          <p:cNvCxnSpPr/>
          <p:nvPr/>
        </p:nvCxnSpPr>
        <p:spPr>
          <a:xfrm>
            <a:off x="539549" y="4324175"/>
            <a:ext cx="806489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Düz Bağlayıcı 8"/>
          <p:cNvCxnSpPr/>
          <p:nvPr/>
        </p:nvCxnSpPr>
        <p:spPr>
          <a:xfrm>
            <a:off x="539550" y="4653136"/>
            <a:ext cx="806489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Düz Bağlayıcı 9"/>
          <p:cNvCxnSpPr/>
          <p:nvPr/>
        </p:nvCxnSpPr>
        <p:spPr>
          <a:xfrm>
            <a:off x="539551" y="4941168"/>
            <a:ext cx="806489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Düz Bağlayıcı 10"/>
          <p:cNvCxnSpPr/>
          <p:nvPr/>
        </p:nvCxnSpPr>
        <p:spPr>
          <a:xfrm>
            <a:off x="539551" y="5301208"/>
            <a:ext cx="806489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Düz Bağlayıcı 11"/>
          <p:cNvCxnSpPr/>
          <p:nvPr/>
        </p:nvCxnSpPr>
        <p:spPr>
          <a:xfrm>
            <a:off x="539551" y="5589240"/>
            <a:ext cx="806489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5496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3"/>
          <p:cNvSpPr>
            <a:spLocks noGrp="1"/>
          </p:cNvSpPr>
          <p:nvPr>
            <p:ph type="body" idx="1"/>
          </p:nvPr>
        </p:nvSpPr>
        <p:spPr>
          <a:xfrm>
            <a:off x="457200" y="332656"/>
            <a:ext cx="8229600" cy="5674635"/>
          </a:xfrm>
        </p:spPr>
        <p:txBody>
          <a:bodyPr>
            <a:normAutofit/>
          </a:bodyPr>
          <a:lstStyle/>
          <a:p>
            <a:pPr eaLnBrk="1" hangingPunct="1">
              <a:buFont typeface="Arial" charset="0"/>
              <a:buNone/>
            </a:pPr>
            <a:r>
              <a:rPr lang="tr-TR" dirty="0" smtClean="0"/>
              <a:t>	</a:t>
            </a:r>
            <a:r>
              <a:rPr lang="tr-TR" sz="3600" dirty="0" smtClean="0"/>
              <a:t>Alınacak derslerin tek tek kredilerinin sayılacak derslerin kredilerine eşit olması gerekmez. </a:t>
            </a:r>
            <a:r>
              <a:rPr lang="tr-TR" sz="3600" dirty="0" smtClean="0">
                <a:solidFill>
                  <a:schemeClr val="accent1">
                    <a:lumMod val="50000"/>
                  </a:schemeClr>
                </a:solidFill>
              </a:rPr>
              <a:t>Toplam kredi dikkate alınır</a:t>
            </a:r>
            <a:r>
              <a:rPr lang="tr-TR" sz="3600" dirty="0" smtClean="0"/>
              <a:t>. </a:t>
            </a:r>
          </a:p>
          <a:p>
            <a:pPr eaLnBrk="1" hangingPunct="1">
              <a:buFont typeface="Arial" charset="0"/>
              <a:buNone/>
            </a:pPr>
            <a:endParaRPr lang="tr-TR" sz="3600" dirty="0">
              <a:solidFill>
                <a:schemeClr val="folHlink"/>
              </a:solidFill>
            </a:endParaRPr>
          </a:p>
          <a:p>
            <a:pPr eaLnBrk="1" hangingPunct="1">
              <a:buFont typeface="Arial" charset="0"/>
              <a:buNone/>
            </a:pPr>
            <a:r>
              <a:rPr lang="tr-TR" sz="3600" dirty="0" smtClean="0">
                <a:solidFill>
                  <a:schemeClr val="accent1">
                    <a:lumMod val="50000"/>
                  </a:schemeClr>
                </a:solidFill>
              </a:rPr>
              <a:t>DİKKAT! Alınacak derslerin toplam kredisi, sayılacak derslerin toplam kredisine eşit veya daha fazla olmalıdır. </a:t>
            </a:r>
          </a:p>
        </p:txBody>
      </p:sp>
    </p:spTree>
    <p:extLst>
      <p:ext uri="{BB962C8B-B14F-4D97-AF65-F5344CB8AC3E}">
        <p14:creationId xmlns:p14="http://schemas.microsoft.com/office/powerpoint/2010/main" val="241013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2304256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tr-TR" sz="4000" b="1" dirty="0" smtClean="0">
                <a:solidFill>
                  <a:schemeClr val="hlink"/>
                </a:solidFill>
              </a:rPr>
              <a:t>Farabi öğrencisi, </a:t>
            </a:r>
            <a:br>
              <a:rPr lang="tr-TR" sz="4000" b="1" dirty="0" smtClean="0">
                <a:solidFill>
                  <a:schemeClr val="hlink"/>
                </a:solidFill>
              </a:rPr>
            </a:br>
            <a:r>
              <a:rPr lang="tr-TR" sz="4000" b="1" dirty="0" smtClean="0">
                <a:solidFill>
                  <a:schemeClr val="hlink"/>
                </a:solidFill>
              </a:rPr>
              <a:t>alması gereken bir ders kendi bölümünüzde açılmıyorsa bu dersi farklı bir bölüm veya fakülteden alabilir mi?</a:t>
            </a:r>
            <a:r>
              <a:rPr lang="tr-TR" sz="4000" dirty="0" smtClean="0"/>
              <a:t> </a:t>
            </a:r>
          </a:p>
        </p:txBody>
      </p:sp>
      <p:sp>
        <p:nvSpPr>
          <p:cNvPr id="34818" name="Rectangle 3"/>
          <p:cNvSpPr>
            <a:spLocks noGrp="1"/>
          </p:cNvSpPr>
          <p:nvPr>
            <p:ph type="body" idx="1"/>
          </p:nvPr>
        </p:nvSpPr>
        <p:spPr>
          <a:xfrm>
            <a:off x="0" y="2708275"/>
            <a:ext cx="9144000" cy="3417888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tr-TR" dirty="0" smtClean="0"/>
              <a:t>	</a:t>
            </a:r>
          </a:p>
          <a:p>
            <a:pPr algn="ctr" eaLnBrk="1" hangingPunct="1">
              <a:buFont typeface="Arial" charset="0"/>
              <a:buNone/>
            </a:pPr>
            <a:r>
              <a:rPr lang="tr-TR" dirty="0" smtClean="0"/>
              <a:t>	</a:t>
            </a:r>
            <a:r>
              <a:rPr lang="tr-TR" sz="4000" dirty="0" smtClean="0"/>
              <a:t>Evet. </a:t>
            </a:r>
          </a:p>
          <a:p>
            <a:pPr algn="ctr" eaLnBrk="1" hangingPunct="1">
              <a:buFont typeface="Arial" charset="0"/>
              <a:buNone/>
            </a:pPr>
            <a:r>
              <a:rPr lang="tr-TR" sz="4000" dirty="0" smtClean="0"/>
              <a:t>Farklı bölüm ve farklı fakülteden ders alabilir. </a:t>
            </a:r>
          </a:p>
        </p:txBody>
      </p:sp>
    </p:spTree>
    <p:extLst>
      <p:ext uri="{BB962C8B-B14F-4D97-AF65-F5344CB8AC3E}">
        <p14:creationId xmlns:p14="http://schemas.microsoft.com/office/powerpoint/2010/main" val="343547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41" name="Group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906740"/>
              </p:ext>
            </p:extLst>
          </p:nvPr>
        </p:nvGraphicFramePr>
        <p:xfrm>
          <a:off x="0" y="214313"/>
          <a:ext cx="9144000" cy="911352"/>
        </p:xfrm>
        <a:graphic>
          <a:graphicData uri="http://schemas.openxmlformats.org/drawingml/2006/table">
            <a:tbl>
              <a:tblPr/>
              <a:tblGrid>
                <a:gridCol w="2492375"/>
                <a:gridCol w="3883025"/>
                <a:gridCol w="2768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686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>
              <a:latin typeface="Calibri" pitchFamily="34" charset="0"/>
            </a:endParaRPr>
          </a:p>
        </p:txBody>
      </p:sp>
      <p:sp>
        <p:nvSpPr>
          <p:cNvPr id="3687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>
              <a:latin typeface="Calibri" pitchFamily="34" charset="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5700375"/>
              </p:ext>
            </p:extLst>
          </p:nvPr>
        </p:nvGraphicFramePr>
        <p:xfrm>
          <a:off x="971600" y="1340768"/>
          <a:ext cx="7776864" cy="5123304"/>
        </p:xfrm>
        <a:graphic>
          <a:graphicData uri="http://schemas.openxmlformats.org/drawingml/2006/table">
            <a:tbl>
              <a:tblPr/>
              <a:tblGrid>
                <a:gridCol w="514241"/>
                <a:gridCol w="1069935"/>
                <a:gridCol w="1584176"/>
                <a:gridCol w="876114"/>
                <a:gridCol w="1428142"/>
                <a:gridCol w="1368152"/>
                <a:gridCol w="936104"/>
              </a:tblGrid>
              <a:tr h="91706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chemeClr val="accent3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 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chemeClr val="accent3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GİDİLEN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ÜNİVERSİTEDE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ALACAĞI</a:t>
                      </a:r>
                      <a:r>
                        <a:rPr lang="tr-TR" sz="2000" b="1" baseline="0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baseline="0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(En az Sayılacak Derslerin kredisi kadar)</a:t>
                      </a:r>
                      <a:endParaRPr lang="tr-TR" sz="2000" b="1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32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EN AZ 19 KREDİ</a:t>
                      </a:r>
                      <a:endParaRPr lang="tr-TR" sz="32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GÖNDEREN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ÜNİVERSİTEDE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SAYILACAK</a:t>
                      </a:r>
                      <a:r>
                        <a:rPr lang="tr-TR" sz="2000" b="1" baseline="0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tr-TR" sz="2000" b="1" dirty="0" smtClean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0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19 kredi (30</a:t>
                      </a:r>
                      <a:r>
                        <a:rPr lang="tr-TR" sz="2400" b="1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 ECTS/AKTS)</a:t>
                      </a:r>
                      <a:endParaRPr lang="tr-TR" sz="2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 vert="vert27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7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8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9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10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2410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1 Başlık"/>
          <p:cNvSpPr>
            <a:spLocks noGrp="1"/>
          </p:cNvSpPr>
          <p:nvPr>
            <p:ph type="title" idx="4294967295"/>
          </p:nvPr>
        </p:nvSpPr>
        <p:spPr>
          <a:xfrm>
            <a:off x="1000125" y="571500"/>
            <a:ext cx="8143875" cy="5500688"/>
          </a:xfrm>
        </p:spPr>
        <p:txBody>
          <a:bodyPr>
            <a:normAutofit fontScale="90000"/>
          </a:bodyPr>
          <a:lstStyle/>
          <a:p>
            <a:pPr algn="just" eaLnBrk="1" hangingPunct="1"/>
            <a:r>
              <a:rPr lang="tr-TR" sz="3200" smtClean="0">
                <a:latin typeface="Times New Roman" pitchFamily="18" charset="0"/>
                <a:cs typeface="Times New Roman" pitchFamily="18" charset="0"/>
              </a:rPr>
              <a:t>Birebir aynı olan dersler denk getirilmelidir.</a:t>
            </a:r>
            <a:br>
              <a:rPr lang="tr-TR" sz="3200" smtClean="0">
                <a:latin typeface="Times New Roman" pitchFamily="18" charset="0"/>
                <a:cs typeface="Times New Roman" pitchFamily="18" charset="0"/>
              </a:rPr>
            </a:br>
            <a:r>
              <a:rPr lang="tr-TR" sz="3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tr-TR" sz="3200" smtClean="0">
                <a:latin typeface="Times New Roman" pitchFamily="18" charset="0"/>
                <a:cs typeface="Times New Roman" pitchFamily="18" charset="0"/>
              </a:rPr>
            </a:br>
            <a:r>
              <a:rPr lang="tr-TR" sz="3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tr-TR" sz="3200" smtClean="0">
                <a:latin typeface="Times New Roman" pitchFamily="18" charset="0"/>
                <a:cs typeface="Times New Roman" pitchFamily="18" charset="0"/>
              </a:rPr>
            </a:br>
            <a:r>
              <a:rPr lang="tr-TR" sz="3200" smtClean="0">
                <a:latin typeface="Times New Roman" pitchFamily="18" charset="0"/>
                <a:cs typeface="Times New Roman" pitchFamily="18" charset="0"/>
              </a:rPr>
              <a:t>İçeriği benzer olan dersler denk getirilmelidir.</a:t>
            </a:r>
            <a:br>
              <a:rPr lang="tr-TR" sz="3200" smtClean="0">
                <a:latin typeface="Times New Roman" pitchFamily="18" charset="0"/>
                <a:cs typeface="Times New Roman" pitchFamily="18" charset="0"/>
              </a:rPr>
            </a:br>
            <a:r>
              <a:rPr lang="tr-TR" sz="3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tr-TR" sz="3200" smtClean="0">
                <a:latin typeface="Times New Roman" pitchFamily="18" charset="0"/>
                <a:cs typeface="Times New Roman" pitchFamily="18" charset="0"/>
              </a:rPr>
            </a:br>
            <a:r>
              <a:rPr lang="tr-TR" sz="3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tr-TR" sz="3200" smtClean="0">
                <a:latin typeface="Times New Roman" pitchFamily="18" charset="0"/>
                <a:cs typeface="Times New Roman" pitchFamily="18" charset="0"/>
              </a:rPr>
            </a:br>
            <a:r>
              <a:rPr lang="tr-TR" sz="3200" smtClean="0">
                <a:latin typeface="Times New Roman" pitchFamily="18" charset="0"/>
                <a:cs typeface="Times New Roman" pitchFamily="18" charset="0"/>
              </a:rPr>
              <a:t>Kredi açığı bulunduğu zaman bu açığı kapatmak için belirlenen bir ders denk getirilmelidir.</a:t>
            </a:r>
            <a:br>
              <a:rPr lang="tr-TR" sz="3200" smtClean="0">
                <a:latin typeface="Times New Roman" pitchFamily="18" charset="0"/>
                <a:cs typeface="Times New Roman" pitchFamily="18" charset="0"/>
              </a:rPr>
            </a:br>
            <a:r>
              <a:rPr lang="tr-TR" sz="32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tr-TR" sz="3200" smtClean="0">
                <a:latin typeface="Times New Roman" pitchFamily="18" charset="0"/>
                <a:cs typeface="Times New Roman" pitchFamily="18" charset="0"/>
              </a:rPr>
            </a:br>
            <a:endParaRPr lang="tr-TR" sz="32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2 Sağ Ok"/>
          <p:cNvSpPr/>
          <p:nvPr/>
        </p:nvSpPr>
        <p:spPr>
          <a:xfrm>
            <a:off x="395536" y="1105786"/>
            <a:ext cx="549275" cy="4286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4" name="3 Sağ Ok"/>
          <p:cNvSpPr/>
          <p:nvPr/>
        </p:nvSpPr>
        <p:spPr>
          <a:xfrm>
            <a:off x="285750" y="2357438"/>
            <a:ext cx="571500" cy="4841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  <p:sp>
        <p:nvSpPr>
          <p:cNvPr id="5" name="4 Sağ Ok"/>
          <p:cNvSpPr/>
          <p:nvPr/>
        </p:nvSpPr>
        <p:spPr>
          <a:xfrm>
            <a:off x="214313" y="3857625"/>
            <a:ext cx="620712" cy="484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1499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781" name="Group 10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965810"/>
              </p:ext>
            </p:extLst>
          </p:nvPr>
        </p:nvGraphicFramePr>
        <p:xfrm>
          <a:off x="0" y="214313"/>
          <a:ext cx="9144000" cy="911352"/>
        </p:xfrm>
        <a:graphic>
          <a:graphicData uri="http://schemas.openxmlformats.org/drawingml/2006/table">
            <a:tbl>
              <a:tblPr/>
              <a:tblGrid>
                <a:gridCol w="2492375"/>
                <a:gridCol w="3883025"/>
                <a:gridCol w="2768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891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>
              <a:latin typeface="Calibri" pitchFamily="34" charset="0"/>
            </a:endParaRPr>
          </a:p>
        </p:txBody>
      </p:sp>
      <p:sp>
        <p:nvSpPr>
          <p:cNvPr id="3891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>
              <a:latin typeface="Calibri" pitchFamily="34" charset="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2934897"/>
              </p:ext>
            </p:extLst>
          </p:nvPr>
        </p:nvGraphicFramePr>
        <p:xfrm>
          <a:off x="900113" y="1412875"/>
          <a:ext cx="7776864" cy="4977384"/>
        </p:xfrm>
        <a:graphic>
          <a:graphicData uri="http://schemas.openxmlformats.org/drawingml/2006/table">
            <a:tbl>
              <a:tblPr/>
              <a:tblGrid>
                <a:gridCol w="514241"/>
                <a:gridCol w="925919"/>
                <a:gridCol w="1728192"/>
                <a:gridCol w="876114"/>
                <a:gridCol w="1140110"/>
                <a:gridCol w="1872208"/>
                <a:gridCol w="720080"/>
              </a:tblGrid>
              <a:tr h="123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 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 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M202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Mimari Proje VI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302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Mimari Proje IV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M322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Kent Kuramları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304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Şehir Bölge ve Planlama İlkeleri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(8.yarıyıl)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(8.yarıyıl)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7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8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9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  <a:endParaRPr lang="tr-TR" sz="2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  <a:endParaRPr lang="tr-TR" sz="240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7 Dikdörtgen"/>
          <p:cNvSpPr/>
          <p:nvPr/>
        </p:nvSpPr>
        <p:spPr>
          <a:xfrm>
            <a:off x="323528" y="2276872"/>
            <a:ext cx="461665" cy="2567434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b="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  <a:cs typeface="+mn-cs"/>
              </a:rPr>
              <a:t>Yanlış Protokol Örneği</a:t>
            </a:r>
            <a:endParaRPr lang="tr-TR" dirty="0">
              <a:solidFill>
                <a:schemeClr val="accent1">
                  <a:lumMod val="75000"/>
                </a:scheme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557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793" name="Group 9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156506"/>
              </p:ext>
            </p:extLst>
          </p:nvPr>
        </p:nvGraphicFramePr>
        <p:xfrm>
          <a:off x="0" y="214313"/>
          <a:ext cx="9144000" cy="911352"/>
        </p:xfrm>
        <a:graphic>
          <a:graphicData uri="http://schemas.openxmlformats.org/drawingml/2006/table">
            <a:tbl>
              <a:tblPr/>
              <a:tblGrid>
                <a:gridCol w="2492375"/>
                <a:gridCol w="3883025"/>
                <a:gridCol w="2768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94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>
              <a:latin typeface="Calibri" pitchFamily="34" charset="0"/>
            </a:endParaRPr>
          </a:p>
        </p:txBody>
      </p:sp>
      <p:sp>
        <p:nvSpPr>
          <p:cNvPr id="39942" name="Rectangle 8"/>
          <p:cNvSpPr>
            <a:spLocks noChangeArrowheads="1"/>
          </p:cNvSpPr>
          <p:nvPr/>
        </p:nvSpPr>
        <p:spPr bwMode="auto">
          <a:xfrm>
            <a:off x="-396875" y="2333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tr-TR">
              <a:latin typeface="Calibri" pitchFamily="34" charset="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827088" y="1412875"/>
          <a:ext cx="7776864" cy="4977384"/>
        </p:xfrm>
        <a:graphic>
          <a:graphicData uri="http://schemas.openxmlformats.org/drawingml/2006/table">
            <a:tbl>
              <a:tblPr/>
              <a:tblGrid>
                <a:gridCol w="514241"/>
                <a:gridCol w="925919"/>
                <a:gridCol w="1728192"/>
                <a:gridCol w="876114"/>
                <a:gridCol w="1140110"/>
                <a:gridCol w="1872208"/>
                <a:gridCol w="720080"/>
              </a:tblGrid>
              <a:tr h="12336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093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M202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Mimari Proje VI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302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Mimari Proje IV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M322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Kent Kuramları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304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Şehir Bölge ve Planlama İlkeleri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1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4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(8.yarıyıl)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5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2000" b="1" dirty="0" smtClean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6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Seçmeli (8.yarıyıl)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dirty="0" smtClean="0">
                        <a:solidFill>
                          <a:schemeClr val="tx1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chemeClr val="tx1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tr-TR" sz="2000" b="1" dirty="0">
                        <a:solidFill>
                          <a:schemeClr val="tx1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936"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Seçmeli 7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 dirty="0"/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  <a:endParaRPr lang="tr-TR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4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21</a:t>
                      </a:r>
                      <a:endParaRPr lang="tr-TR" sz="24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7 Dikdörtgen"/>
          <p:cNvSpPr/>
          <p:nvPr/>
        </p:nvSpPr>
        <p:spPr>
          <a:xfrm>
            <a:off x="323528" y="2533417"/>
            <a:ext cx="461665" cy="2310889"/>
          </a:xfrm>
          <a:prstGeom prst="rect">
            <a:avLst/>
          </a:prstGeom>
        </p:spPr>
        <p:txBody>
          <a:bodyPr vert="vert270"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r-TR" b="1" dirty="0">
                <a:solidFill>
                  <a:schemeClr val="accent1">
                    <a:lumMod val="75000"/>
                  </a:schemeClr>
                </a:solidFill>
                <a:latin typeface="Arial"/>
                <a:ea typeface="Times New Roman"/>
                <a:cs typeface="+mn-cs"/>
              </a:rPr>
              <a:t>Düzeltilmiş Protokol</a:t>
            </a:r>
            <a:endParaRPr lang="tr-TR" dirty="0">
              <a:solidFill>
                <a:schemeClr val="accent1">
                  <a:lumMod val="75000"/>
                </a:schemeClr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49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Öğrenim Protokolünde, bir dersin bir derse eşleştirilmesi zorunlu değildir. Birden fazla ders bir derse eşleştirilebileceği gibi, bir ders birden fazla dersle de eşleştirilebilir.</a:t>
            </a:r>
          </a:p>
          <a:p>
            <a:endParaRPr lang="tr-TR" dirty="0"/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56087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11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471184"/>
              </p:ext>
            </p:extLst>
          </p:nvPr>
        </p:nvGraphicFramePr>
        <p:xfrm>
          <a:off x="0" y="214313"/>
          <a:ext cx="9144000" cy="911352"/>
        </p:xfrm>
        <a:graphic>
          <a:graphicData uri="http://schemas.openxmlformats.org/drawingml/2006/table">
            <a:tbl>
              <a:tblPr/>
              <a:tblGrid>
                <a:gridCol w="2492375"/>
                <a:gridCol w="3883025"/>
                <a:gridCol w="2768600"/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SİİRT ÜNİVERSİTESİ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/ ….... AKADEMİK YILI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…....  DÖNEMİ</a:t>
                      </a:r>
                      <a:endParaRPr kumimoji="0" lang="tr-T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r-T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65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r-TR"/>
          </a:p>
        </p:txBody>
      </p:sp>
      <p:sp>
        <p:nvSpPr>
          <p:cNvPr id="27657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tr-TR"/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971550" y="1412875"/>
          <a:ext cx="7777164" cy="4907280"/>
        </p:xfrm>
        <a:graphic>
          <a:graphicData uri="http://schemas.openxmlformats.org/drawingml/2006/table">
            <a:tbl>
              <a:tblPr/>
              <a:tblGrid>
                <a:gridCol w="514261"/>
                <a:gridCol w="853944"/>
                <a:gridCol w="1800269"/>
                <a:gridCol w="876148"/>
                <a:gridCol w="924122"/>
                <a:gridCol w="2088312"/>
                <a:gridCol w="720108"/>
              </a:tblGrid>
              <a:tr h="70099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Gidilen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Alınacak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Gönderen Üniversitede </a:t>
                      </a:r>
                      <a:r>
                        <a:rPr lang="tr-TR" sz="2000" b="1" dirty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Sayılacak</a:t>
                      </a: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 Dersler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50497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 dirty="0">
                          <a:latin typeface="Arial Narrow" pitchFamily="34" charset="0"/>
                          <a:ea typeface="Calibri"/>
                          <a:cs typeface="Times New Roman"/>
                        </a:rPr>
                        <a:t>Kodu</a:t>
                      </a:r>
                      <a:endParaRPr lang="en-GB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Analitik  Kimya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600" b="1" noProof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Analitik Kimya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600" b="1" noProof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Elektroanalitik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noProof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3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solidFill>
                          <a:srgbClr val="0070C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noProof="0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Fizikokimya</a:t>
                      </a: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endParaRPr lang="tr-TR" sz="800" b="1" noProof="0" dirty="0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dirty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tr-TR" sz="2000" b="1" noProof="0" dirty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Fizikokimya</a:t>
                      </a: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solidFill>
                            <a:srgbClr val="0070C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tr-TR" sz="2000" b="1" noProof="0">
                        <a:solidFill>
                          <a:srgbClr val="0070C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4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5" marR="4388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Narrow" pitchFamily="34" charset="0"/>
                          <a:ea typeface="Calibri"/>
                          <a:cs typeface="Times New Roman"/>
                        </a:rPr>
                        <a:t>Korozyon</a:t>
                      </a:r>
                      <a:endParaRPr lang="tr-TR" sz="2000" b="1" noProof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noProof="0" dirty="0" smtClean="0">
                          <a:solidFill>
                            <a:srgbClr val="0070C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2</a:t>
                      </a:r>
                      <a:endParaRPr lang="tr-TR" sz="2000" b="1" noProof="0" dirty="0">
                        <a:solidFill>
                          <a:srgbClr val="0070C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5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6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NOT?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7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AĞIRLIKLI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8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 dirty="0" smtClean="0">
                          <a:solidFill>
                            <a:srgbClr val="FF0000"/>
                          </a:solidFill>
                          <a:latin typeface="Arial Narrow" pitchFamily="34" charset="0"/>
                          <a:ea typeface="Calibri"/>
                          <a:cs typeface="Times New Roman"/>
                        </a:rPr>
                        <a:t>ORTALAMA</a:t>
                      </a:r>
                      <a:endParaRPr lang="tr-TR" sz="2000" b="1" dirty="0">
                        <a:solidFill>
                          <a:srgbClr val="FF0000"/>
                        </a:solidFill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9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10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80"/>
                        </a:spcBef>
                        <a:spcAft>
                          <a:spcPts val="48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4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2000" b="1">
                          <a:latin typeface="Arial Narrow" pitchFamily="34" charset="0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2000" b="1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2000" b="1" dirty="0">
                        <a:latin typeface="Arial Narrow" pitchFamily="34" charset="0"/>
                        <a:ea typeface="Calibri"/>
                        <a:cs typeface="Times New Roman"/>
                      </a:endParaRPr>
                    </a:p>
                  </a:txBody>
                  <a:tcPr marL="43887" marR="438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457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/>
          </p:cNvSpPr>
          <p:nvPr>
            <p:ph type="title"/>
          </p:nvPr>
        </p:nvSpPr>
        <p:spPr>
          <a:xfrm>
            <a:off x="468313" y="188640"/>
            <a:ext cx="8229600" cy="187220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tr-TR" sz="4000" b="1" dirty="0" smtClean="0">
                <a:solidFill>
                  <a:schemeClr val="accent1">
                    <a:lumMod val="50000"/>
                  </a:schemeClr>
                </a:solidFill>
              </a:rPr>
              <a:t>İkinci öğretim </a:t>
            </a:r>
            <a:r>
              <a:rPr lang="tr-TR" sz="4000" b="1" dirty="0" smtClean="0">
                <a:solidFill>
                  <a:schemeClr val="accent1">
                    <a:lumMod val="50000"/>
                  </a:schemeClr>
                </a:solidFill>
              </a:rPr>
              <a:t>öğrencisi; </a:t>
            </a:r>
            <a:r>
              <a:rPr lang="tr-TR" sz="4000" b="1" dirty="0" smtClean="0">
                <a:solidFill>
                  <a:schemeClr val="accent1">
                    <a:lumMod val="50000"/>
                  </a:schemeClr>
                </a:solidFill>
              </a:rPr>
              <a:t>Farabi öğrencisi olarak birinci öğretimden ders alabilir mi?</a:t>
            </a:r>
            <a:r>
              <a:rPr lang="tr-TR" sz="4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35842" name="Rectangle 3"/>
          <p:cNvSpPr>
            <a:spLocks noGrp="1"/>
          </p:cNvSpPr>
          <p:nvPr>
            <p:ph type="body" idx="1"/>
          </p:nvPr>
        </p:nvSpPr>
        <p:spPr>
          <a:xfrm>
            <a:off x="457200" y="2060575"/>
            <a:ext cx="8229600" cy="3384649"/>
          </a:xfrm>
        </p:spPr>
        <p:txBody>
          <a:bodyPr>
            <a:normAutofit/>
          </a:bodyPr>
          <a:lstStyle/>
          <a:p>
            <a:r>
              <a:rPr lang="tr-TR" sz="3600" dirty="0" smtClean="0"/>
              <a:t>Evet, Farabi Değişim Programında da I.- II. Öğretim ayrımı yoktur. </a:t>
            </a:r>
          </a:p>
          <a:p>
            <a:pPr marL="109728" indent="0">
              <a:buNone/>
            </a:pPr>
            <a:r>
              <a:rPr lang="tr-TR" sz="3600" dirty="0" smtClean="0"/>
              <a:t>(</a:t>
            </a:r>
            <a:r>
              <a:rPr lang="tr-TR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Dikkat! </a:t>
            </a:r>
            <a:r>
              <a:rPr lang="tr-TR" sz="36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İkinci öğretim </a:t>
            </a:r>
            <a:r>
              <a:rPr lang="tr-TR" sz="36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öğrencisi, II. Öğretim harcını ödemeye devam eder</a:t>
            </a:r>
            <a:r>
              <a:rPr lang="tr-TR" sz="3600" dirty="0" smtClean="0"/>
              <a:t>) </a:t>
            </a:r>
          </a:p>
          <a:p>
            <a:pPr marL="109728" indent="0">
              <a:buNone/>
            </a:pPr>
            <a:endParaRPr lang="tr-TR" sz="3600" dirty="0" smtClean="0"/>
          </a:p>
        </p:txBody>
      </p:sp>
    </p:spTree>
    <p:extLst>
      <p:ext uri="{BB962C8B-B14F-4D97-AF65-F5344CB8AC3E}">
        <p14:creationId xmlns:p14="http://schemas.microsoft.com/office/powerpoint/2010/main" val="56637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tr-TR" sz="4000" dirty="0" smtClean="0">
                <a:solidFill>
                  <a:schemeClr val="accent1">
                    <a:lumMod val="75000"/>
                  </a:schemeClr>
                </a:solidFill>
              </a:rPr>
              <a:t>Öğrenim Protokolünü imzalayan        öğrenci hangi sorumlulukları kabul etmiş olur?</a:t>
            </a:r>
          </a:p>
        </p:txBody>
      </p:sp>
      <p:sp>
        <p:nvSpPr>
          <p:cNvPr id="41986" name="Rectangle 3"/>
          <p:cNvSpPr>
            <a:spLocks noGrp="1"/>
          </p:cNvSpPr>
          <p:nvPr>
            <p:ph type="body" idx="1"/>
          </p:nvPr>
        </p:nvSpPr>
        <p:spPr>
          <a:xfrm>
            <a:off x="457200" y="2060575"/>
            <a:ext cx="8229600" cy="4065588"/>
          </a:xfrm>
        </p:spPr>
        <p:txBody>
          <a:bodyPr/>
          <a:lstStyle/>
          <a:p>
            <a:pPr eaLnBrk="1" hangingPunct="1"/>
            <a:r>
              <a:rPr lang="tr-TR" smtClean="0"/>
              <a:t>Ders kaydını ve ekle/sil uygulamasını kabul eden yükseköğretim kurumunun akademik takvimine göre yapacağını,</a:t>
            </a:r>
          </a:p>
          <a:p>
            <a:pPr eaLnBrk="1" hangingPunct="1"/>
            <a:r>
              <a:rPr lang="tr-TR" smtClean="0"/>
              <a:t>Ders geçme notunun, kabul eden yükseköğretim kurumunun ilgili Yönetmelik hükümlerine göre belirleneceğini,</a:t>
            </a:r>
          </a:p>
        </p:txBody>
      </p:sp>
    </p:spTree>
    <p:extLst>
      <p:ext uri="{BB962C8B-B14F-4D97-AF65-F5344CB8AC3E}">
        <p14:creationId xmlns:p14="http://schemas.microsoft.com/office/powerpoint/2010/main" val="516670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3"/>
          <p:cNvSpPr>
            <a:spLocks noGrp="1"/>
          </p:cNvSpPr>
          <p:nvPr>
            <p:ph type="body" idx="1"/>
          </p:nvPr>
        </p:nvSpPr>
        <p:spPr>
          <a:xfrm>
            <a:off x="395288" y="765175"/>
            <a:ext cx="8229600" cy="4525963"/>
          </a:xfrm>
        </p:spPr>
        <p:txBody>
          <a:bodyPr/>
          <a:lstStyle/>
          <a:p>
            <a:pPr eaLnBrk="1" hangingPunct="1"/>
            <a:r>
              <a:rPr lang="tr-TR" smtClean="0"/>
              <a:t>Başarısız olduğu derslerin karşılığı olan dersleri, gönderen yükseköğretim kurumuna döndüğünde yeniden almak zorunda olduğunu,</a:t>
            </a:r>
          </a:p>
          <a:p>
            <a:pPr eaLnBrk="1" hangingPunct="1"/>
            <a:r>
              <a:rPr lang="tr-TR" smtClean="0"/>
              <a:t>Disiplin suçları durumunda, kabul eden yükseköğretim kurumunun ilgili Yönetmelik hükümlerinin uygulanacağını,</a:t>
            </a:r>
          </a:p>
        </p:txBody>
      </p:sp>
    </p:spTree>
    <p:extLst>
      <p:ext uri="{BB962C8B-B14F-4D97-AF65-F5344CB8AC3E}">
        <p14:creationId xmlns:p14="http://schemas.microsoft.com/office/powerpoint/2010/main" val="984462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tr-TR" dirty="0" smtClean="0"/>
              <a:t>Kabul eden yükseköğretim kurumunda tüm derslerden devamsızlıktan kalması halinde aldığı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</a:rPr>
              <a:t>bursları gönderen yükseköğretim kurumuna iade etmeyi kabul eder.</a:t>
            </a:r>
          </a:p>
        </p:txBody>
      </p:sp>
    </p:spTree>
    <p:extLst>
      <p:ext uri="{BB962C8B-B14F-4D97-AF65-F5344CB8AC3E}">
        <p14:creationId xmlns:p14="http://schemas.microsoft.com/office/powerpoint/2010/main" val="426923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b="1" dirty="0" smtClean="0">
                <a:solidFill>
                  <a:schemeClr val="hlink"/>
                </a:solidFill>
              </a:rPr>
              <a:t>Ekle-sil formu nedir?</a:t>
            </a:r>
            <a:r>
              <a:rPr lang="tr-TR" dirty="0" smtClean="0"/>
              <a:t> </a:t>
            </a:r>
          </a:p>
        </p:txBody>
      </p:sp>
      <p:sp>
        <p:nvSpPr>
          <p:cNvPr id="49154" name="Rectangle 3"/>
          <p:cNvSpPr>
            <a:spLocks noGrp="1"/>
          </p:cNvSpPr>
          <p:nvPr>
            <p:ph type="body" idx="1"/>
          </p:nvPr>
        </p:nvSpPr>
        <p:spPr>
          <a:xfrm>
            <a:off x="179512" y="1481328"/>
            <a:ext cx="8507288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tr-TR" dirty="0" smtClean="0">
                <a:solidFill>
                  <a:schemeClr val="accent2"/>
                </a:solidFill>
              </a:rPr>
              <a:t>Seçmeli derslerin adlarının açıklanması sonrasında, bazı derslerin açılmaması, çakışması ya da gönderen üniversitenin ders müfredatının değişmesi </a:t>
            </a:r>
            <a:r>
              <a:rPr lang="tr-TR" dirty="0" smtClean="0"/>
              <a:t>dolayısı ile öğrenim protokolünde yer alan dersleri bırakmasını, değiştirmesini ya da yeni ders eklemesini sağlayan işlemdir. </a:t>
            </a:r>
          </a:p>
          <a:p>
            <a:pPr>
              <a:lnSpc>
                <a:spcPct val="90000"/>
              </a:lnSpc>
            </a:pPr>
            <a:r>
              <a:rPr lang="tr-TR" dirty="0" smtClean="0"/>
              <a:t>Bu işlemin yapılabilmesi için ekle-sil formunu eğitim öğretimin başlamasından itibaren </a:t>
            </a:r>
          </a:p>
          <a:p>
            <a:pPr marL="109728" indent="0" algn="ctr">
              <a:lnSpc>
                <a:spcPct val="90000"/>
              </a:lnSpc>
              <a:buNone/>
            </a:pPr>
            <a:r>
              <a:rPr lang="tr-TR" b="1" i="1" u="sng" dirty="0" smtClean="0">
                <a:solidFill>
                  <a:schemeClr val="accent1"/>
                </a:solidFill>
              </a:rPr>
              <a:t>bir ay içerisinde doldurulmalı</a:t>
            </a:r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91860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037921"/>
              </p:ext>
            </p:extLst>
          </p:nvPr>
        </p:nvGraphicFramePr>
        <p:xfrm>
          <a:off x="539552" y="1340768"/>
          <a:ext cx="7848600" cy="3979864"/>
        </p:xfrm>
        <a:graphic>
          <a:graphicData uri="http://schemas.openxmlformats.org/drawingml/2006/table">
            <a:tbl>
              <a:tblPr/>
              <a:tblGrid>
                <a:gridCol w="331247"/>
                <a:gridCol w="773949"/>
                <a:gridCol w="2209610"/>
                <a:gridCol w="551819"/>
                <a:gridCol w="888520"/>
                <a:gridCol w="2541636"/>
                <a:gridCol w="551819"/>
              </a:tblGrid>
              <a:tr h="297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Gidilen Üniversitede Alınacak Dersler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Gönderen Üniversitede Sayılacak Dersler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15480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latin typeface="Times New Roman"/>
                          <a:ea typeface="Calibri"/>
                          <a:cs typeface="Times New Roman"/>
                        </a:rPr>
                        <a:t>Öğrenim Protokolünden </a:t>
                      </a:r>
                      <a:r>
                        <a:rPr lang="tr-TR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Silinecek Dersler</a:t>
                      </a:r>
                      <a:endParaRPr lang="en-GB" sz="18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97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Kodu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Kredi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Kodu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Kredi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en-GB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i="1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Silinecek dersler ve karşılıkları</a:t>
                      </a:r>
                      <a:endParaRPr lang="tr-TR" sz="1200" b="1" i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297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GB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i="1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sıralı olarak</a:t>
                      </a:r>
                      <a:endParaRPr lang="tr-TR" sz="1200" b="1" i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3"/>
                      <a:tile tx="0" ty="0" sx="100000" sy="100000" flip="none" algn="tl"/>
                    </a:blipFill>
                  </a:tcPr>
                </a:tc>
              </a:tr>
              <a:tr h="297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en-GB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i="1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yazılmalıdır</a:t>
                      </a:r>
                      <a:endParaRPr lang="tr-TR" sz="1200" b="1" i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4"/>
                      <a:tile tx="0" ty="0" sx="100000" sy="100000" flip="none" algn="tl"/>
                    </a:blipFill>
                  </a:tcPr>
                </a:tc>
              </a:tr>
              <a:tr h="3240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1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480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latin typeface="Times New Roman"/>
                          <a:ea typeface="Calibri"/>
                          <a:cs typeface="Times New Roman"/>
                        </a:rPr>
                        <a:t>Öğrenim Protokolüne </a:t>
                      </a:r>
                      <a:r>
                        <a:rPr lang="tr-TR" sz="18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Eklenecek Dersler</a:t>
                      </a:r>
                      <a:endParaRPr lang="en-GB" sz="1800" b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240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b="1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Kodu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Kredi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Kodu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Dersin Adı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Kredi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en-GB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5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5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i="1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Eklenecek dersler ve karşılıkları</a:t>
                      </a:r>
                      <a:endParaRPr lang="tr-TR" sz="1200" b="1" i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5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5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5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tr-TR" sz="1800"/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5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5"/>
                      <a:tile tx="0" ty="0" sx="100000" sy="100000" flip="none" algn="tl"/>
                    </a:blipFill>
                  </a:tcPr>
                </a:tc>
              </a:tr>
              <a:tr h="297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en-GB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i="1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sıralı olarak</a:t>
                      </a:r>
                      <a:endParaRPr lang="tr-TR" sz="1200" b="1" i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tr-TR" sz="1800"/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6"/>
                      <a:tile tx="0" ty="0" sx="100000" sy="100000" flip="none" algn="tl"/>
                    </a:blipFill>
                  </a:tcPr>
                </a:tc>
              </a:tr>
              <a:tr h="2970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en-GB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7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7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i="1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yazılmalıdır</a:t>
                      </a:r>
                      <a:endParaRPr lang="tr-TR" sz="1200" b="1" i="1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7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7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7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endParaRPr lang="tr-TR" sz="1800" dirty="0"/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7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blipFill>
                      <a:blip r:embed="rId7"/>
                      <a:tile tx="0" ty="0" sx="100000" sy="100000" flip="none" algn="tl"/>
                    </a:blipFill>
                  </a:tcPr>
                </a:tc>
              </a:tr>
              <a:tr h="324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Toplam Kredi</a:t>
                      </a:r>
                      <a:endParaRPr lang="en-GB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2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5410" marR="654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161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3"/>
          <p:cNvSpPr>
            <a:spLocks noGrp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>
            <a:normAutofit fontScale="92500"/>
          </a:bodyPr>
          <a:lstStyle/>
          <a:p>
            <a:r>
              <a:rPr lang="tr-TR" sz="2800" dirty="0" smtClean="0"/>
              <a:t>Hazırlanan formun geçerlilik kazanabilmesi için formu her iki üniversitenin bölüm koordinatörü /bölüm başkanı ile Farabi Kurum Koordinatörünün onaylaması gerekir. </a:t>
            </a:r>
          </a:p>
          <a:p>
            <a:r>
              <a:rPr lang="tr-TR" sz="2800" dirty="0" smtClean="0"/>
              <a:t>Bu nedenle ekle-sil formu düzenlenmeden önce gönderen üniversitenin bölüm koordinatörü /bölüm başkanından onay almalı ve her iki Farabi ofisine bilgi verilmeli. </a:t>
            </a:r>
          </a:p>
          <a:p>
            <a:r>
              <a:rPr lang="tr-TR" sz="2800" dirty="0" smtClean="0"/>
              <a:t>Aksi takdirde onay almadan yapmış olduğu değişiklikler yürürlüğe girmez ve Yönetim Kurulu Kararı ekle-sil formu dikkate alınmadan hatalı çıkar, dolayısıyla ders denkliği onaylanmaz. </a:t>
            </a:r>
          </a:p>
          <a:p>
            <a:pPr eaLnBrk="1" hangingPunct="1"/>
            <a:endParaRPr lang="tr-TR" sz="2800" dirty="0" smtClean="0"/>
          </a:p>
        </p:txBody>
      </p:sp>
    </p:spTree>
    <p:extLst>
      <p:ext uri="{BB962C8B-B14F-4D97-AF65-F5344CB8AC3E}">
        <p14:creationId xmlns:p14="http://schemas.microsoft.com/office/powerpoint/2010/main" val="255604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3"/>
          <p:cNvSpPr>
            <a:spLocks noGrp="1"/>
          </p:cNvSpPr>
          <p:nvPr>
            <p:ph type="body" idx="1"/>
          </p:nvPr>
        </p:nvSpPr>
        <p:spPr>
          <a:xfrm>
            <a:off x="395536" y="908720"/>
            <a:ext cx="8229600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tr-TR" dirty="0" smtClean="0"/>
              <a:t>	</a:t>
            </a:r>
            <a:r>
              <a:rPr lang="tr-TR" sz="3600" dirty="0" smtClean="0">
                <a:solidFill>
                  <a:schemeClr val="accent1"/>
                </a:solidFill>
              </a:rPr>
              <a:t>Ders Değişiklik Formu (Ekle-Sil) </a:t>
            </a:r>
            <a:r>
              <a:rPr lang="tr-TR" sz="3600" dirty="0" smtClean="0"/>
              <a:t>imzalanarak (Bölüm Koordinatörünce) öğrencinin bağlı olduğu Fakülte /Yüksekokul/Meslek Yüksekokulu/Enstitü Yönetim Kurulu Kararı almak üzere gönderilir. </a:t>
            </a:r>
          </a:p>
        </p:txBody>
      </p:sp>
    </p:spTree>
    <p:extLst>
      <p:ext uri="{BB962C8B-B14F-4D97-AF65-F5344CB8AC3E}">
        <p14:creationId xmlns:p14="http://schemas.microsoft.com/office/powerpoint/2010/main" val="3505501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611560" y="2071389"/>
            <a:ext cx="8229600" cy="4525963"/>
          </a:xfrm>
        </p:spPr>
        <p:txBody>
          <a:bodyPr/>
          <a:lstStyle/>
          <a:p>
            <a:r>
              <a:rPr lang="tr-TR" dirty="0" smtClean="0"/>
              <a:t>Ders </a:t>
            </a:r>
            <a:r>
              <a:rPr lang="tr-TR" dirty="0"/>
              <a:t>seçimi yapmaksızın boş kayıt yaptırmak </a:t>
            </a:r>
          </a:p>
          <a:p>
            <a:r>
              <a:rPr lang="tr-TR" dirty="0" smtClean="0"/>
              <a:t>Eğer </a:t>
            </a:r>
            <a:r>
              <a:rPr lang="tr-TR" dirty="0"/>
              <a:t>harç yatırmakla </a:t>
            </a:r>
            <a:r>
              <a:rPr lang="tr-TR" dirty="0" smtClean="0"/>
              <a:t>yükümlüyse </a:t>
            </a:r>
            <a:r>
              <a:rPr lang="tr-TR" dirty="0"/>
              <a:t>harcını kendi </a:t>
            </a:r>
            <a:r>
              <a:rPr lang="tr-TR" dirty="0" smtClean="0"/>
              <a:t>üniversitesine </a:t>
            </a:r>
            <a:r>
              <a:rPr lang="tr-TR" dirty="0"/>
              <a:t>yatırmak.</a:t>
            </a:r>
          </a:p>
          <a:p>
            <a:endParaRPr lang="tr-TR" dirty="0"/>
          </a:p>
        </p:txBody>
      </p:sp>
      <p:sp>
        <p:nvSpPr>
          <p:cNvPr id="3" name="Başlık 2"/>
          <p:cNvSpPr>
            <a:spLocks noGrp="1"/>
          </p:cNvSpPr>
          <p:nvPr>
            <p:ph type="title"/>
          </p:nvPr>
        </p:nvSpPr>
        <p:spPr>
          <a:xfrm>
            <a:off x="457200" y="645219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tr-TR" sz="3200" dirty="0" smtClean="0"/>
              <a:t>Öğrencinin,</a:t>
            </a:r>
            <a:br>
              <a:rPr lang="tr-TR" sz="3200" dirty="0" smtClean="0"/>
            </a:br>
            <a:r>
              <a:rPr lang="tr-TR" sz="3200" dirty="0" smtClean="0"/>
              <a:t>Kendi üniversitemizde </a:t>
            </a:r>
            <a:r>
              <a:rPr lang="tr-TR" sz="3200" dirty="0"/>
              <a:t>kayıtlarla ilgili </a:t>
            </a:r>
            <a:r>
              <a:rPr lang="tr-TR" sz="3200" dirty="0" smtClean="0"/>
              <a:t>yapması </a:t>
            </a:r>
            <a:r>
              <a:rPr lang="tr-TR" sz="3200" dirty="0"/>
              <a:t>gerekenler </a:t>
            </a:r>
          </a:p>
        </p:txBody>
      </p:sp>
    </p:spTree>
    <p:extLst>
      <p:ext uri="{BB962C8B-B14F-4D97-AF65-F5344CB8AC3E}">
        <p14:creationId xmlns:p14="http://schemas.microsoft.com/office/powerpoint/2010/main" val="101577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400" dirty="0">
                <a:latin typeface="Andalus" pitchFamily="18" charset="-78"/>
                <a:cs typeface="Andalus" pitchFamily="18" charset="-78"/>
              </a:rPr>
              <a:t>E-Posta</a:t>
            </a:r>
            <a:r>
              <a:rPr lang="tr-TR" sz="2400" dirty="0" smtClean="0">
                <a:latin typeface="Andalus" pitchFamily="18" charset="-78"/>
                <a:cs typeface="Andalus" pitchFamily="18" charset="-78"/>
              </a:rPr>
              <a:t>: </a:t>
            </a:r>
            <a:r>
              <a:rPr lang="tr-TR" sz="2400" dirty="0" err="1" smtClean="0">
                <a:latin typeface="Andalus" pitchFamily="18" charset="-78"/>
                <a:cs typeface="Andalus" pitchFamily="18" charset="-78"/>
              </a:rPr>
              <a:t>farabi</a:t>
            </a:r>
            <a:r>
              <a:rPr lang="tr-TR" sz="2400" dirty="0" smtClean="0">
                <a:latin typeface="Andalus" pitchFamily="18" charset="-78"/>
                <a:cs typeface="Andalus" pitchFamily="18" charset="-78"/>
              </a:rPr>
              <a:t>@</a:t>
            </a:r>
            <a:r>
              <a:rPr lang="tr-TR" sz="2400" dirty="0" err="1" smtClean="0">
                <a:latin typeface="Andalus" pitchFamily="18" charset="-78"/>
                <a:cs typeface="Andalus" pitchFamily="18" charset="-78"/>
              </a:rPr>
              <a:t>siirt</a:t>
            </a:r>
            <a:r>
              <a:rPr lang="tr-TR" sz="2400" dirty="0" smtClean="0">
                <a:latin typeface="Andalus" pitchFamily="18" charset="-78"/>
                <a:cs typeface="Andalus" pitchFamily="18" charset="-78"/>
              </a:rPr>
              <a:t>.edu.tr</a:t>
            </a:r>
            <a:endParaRPr lang="tr-TR" sz="2400" dirty="0">
              <a:latin typeface="Andalus" pitchFamily="18" charset="-78"/>
              <a:cs typeface="Andalus" pitchFamily="18" charset="-78"/>
            </a:endParaRPr>
          </a:p>
          <a:p>
            <a:r>
              <a:rPr lang="tr-TR" sz="2400" dirty="0">
                <a:latin typeface="Andalus" pitchFamily="18" charset="-78"/>
                <a:cs typeface="Andalus" pitchFamily="18" charset="-78"/>
              </a:rPr>
              <a:t> Telefon : 0484 </a:t>
            </a:r>
            <a:r>
              <a:rPr lang="tr-TR" sz="2400" dirty="0" smtClean="0">
                <a:latin typeface="Andalus" pitchFamily="18" charset="-78"/>
                <a:cs typeface="Andalus" pitchFamily="18" charset="-78"/>
              </a:rPr>
              <a:t>212 11 11 </a:t>
            </a:r>
            <a:r>
              <a:rPr lang="tr-TR" sz="2400" dirty="0">
                <a:latin typeface="Andalus" pitchFamily="18" charset="-78"/>
                <a:cs typeface="Andalus" pitchFamily="18" charset="-78"/>
              </a:rPr>
              <a:t>- </a:t>
            </a:r>
            <a:r>
              <a:rPr lang="tr-TR" sz="2400" dirty="0" smtClean="0">
                <a:latin typeface="Andalus" pitchFamily="18" charset="-78"/>
                <a:cs typeface="Andalus" pitchFamily="18" charset="-78"/>
              </a:rPr>
              <a:t>Dahili:3495</a:t>
            </a:r>
          </a:p>
          <a:p>
            <a:r>
              <a:rPr lang="tr-TR" sz="2400" dirty="0" smtClean="0">
                <a:latin typeface="Andalus" pitchFamily="18" charset="-78"/>
                <a:cs typeface="Andalus" pitchFamily="18" charset="-78"/>
                <a:hlinkClick r:id="rId2"/>
              </a:rPr>
              <a:t>Web: http://farabi.siirt.edu.tr/</a:t>
            </a:r>
            <a:endParaRPr lang="tr-TR" sz="2400" dirty="0" smtClean="0">
              <a:latin typeface="Andalus" pitchFamily="18" charset="-78"/>
              <a:cs typeface="Andalus" pitchFamily="18" charset="-78"/>
            </a:endParaRPr>
          </a:p>
          <a:p>
            <a:r>
              <a:rPr lang="tr-TR" sz="2400" dirty="0" smtClean="0">
                <a:latin typeface="Andalus" pitchFamily="18" charset="-78"/>
                <a:cs typeface="Andalus" pitchFamily="18" charset="-78"/>
              </a:rPr>
              <a:t>Adres: </a:t>
            </a:r>
            <a:r>
              <a:rPr lang="tr-TR" sz="2400" dirty="0" err="1" smtClean="0">
                <a:latin typeface="Andalus" pitchFamily="18" charset="-78"/>
                <a:cs typeface="Andalus" pitchFamily="18" charset="-78"/>
              </a:rPr>
              <a:t>Farabi</a:t>
            </a:r>
            <a:r>
              <a:rPr lang="tr-TR" sz="2400" dirty="0" smtClean="0">
                <a:latin typeface="Andalus" pitchFamily="18" charset="-78"/>
                <a:cs typeface="Andalus" pitchFamily="18" charset="-78"/>
              </a:rPr>
              <a:t> Koordinatörlüğü,Rektörlük B Blok, Kat 2, </a:t>
            </a:r>
            <a:r>
              <a:rPr lang="tr-TR" sz="2400" dirty="0" err="1" smtClean="0">
                <a:latin typeface="Andalus" pitchFamily="18" charset="-78"/>
                <a:cs typeface="Andalus" pitchFamily="18" charset="-78"/>
              </a:rPr>
              <a:t>Kezer</a:t>
            </a:r>
            <a:r>
              <a:rPr lang="tr-TR" sz="2400" dirty="0" smtClean="0">
                <a:latin typeface="Andalus" pitchFamily="18" charset="-78"/>
                <a:cs typeface="Andalus" pitchFamily="18" charset="-78"/>
              </a:rPr>
              <a:t> Yerleşkesi, SİİRT </a:t>
            </a:r>
          </a:p>
        </p:txBody>
      </p:sp>
      <p:sp>
        <p:nvSpPr>
          <p:cNvPr id="3" name="2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    İLETİŞİM</a:t>
            </a:r>
            <a:endParaRPr lang="tr-TR" dirty="0"/>
          </a:p>
        </p:txBody>
      </p:sp>
      <p:pic>
        <p:nvPicPr>
          <p:cNvPr id="6" name="5 Resim" descr="10933722_4880964599627_594557881583322308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214290"/>
            <a:ext cx="3643306" cy="11385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3042" y="3429000"/>
            <a:ext cx="6858048" cy="3303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858016" y="1643050"/>
            <a:ext cx="1868249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Kalabalık">
  <a:themeElements>
    <a:clrScheme name="Özel 3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BF9900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Kalabalı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Kalabalı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1573</TotalTime>
  <Words>1367</Words>
  <Application>Microsoft Office PowerPoint</Application>
  <PresentationFormat>Ekran Gösterisi (4:3)</PresentationFormat>
  <Paragraphs>370</Paragraphs>
  <Slides>38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38</vt:i4>
      </vt:variant>
    </vt:vector>
  </HeadingPairs>
  <TitlesOfParts>
    <vt:vector size="39" baseType="lpstr">
      <vt:lpstr>Kalabalık</vt:lpstr>
      <vt:lpstr>T.C. SİİRT ÜNİVERSİTESİ</vt:lpstr>
      <vt:lpstr>Farabi Değişim Programı</vt:lpstr>
      <vt:lpstr>PowerPoint Sunusu</vt:lpstr>
      <vt:lpstr>2018-2019 eğitim-öğretim yılı için değişim takvimi</vt:lpstr>
      <vt:lpstr>ÖĞRENİM PROTOKOLÜ</vt:lpstr>
      <vt:lpstr>ÖĞRENİM PROTOKOLÜ</vt:lpstr>
      <vt:lpstr>PowerPoint Sunusu</vt:lpstr>
      <vt:lpstr>Öğrenim protokolünde yer alan alınacak-sayılacak dersler neyi ifade ediyor? </vt:lpstr>
      <vt:lpstr>FARABİ ÖĞRENCİSİ  Kaç ders ya da kaç kredi almalı? </vt:lpstr>
      <vt:lpstr>Öğrenim Protokolü nasıl doldurulur? </vt:lpstr>
      <vt:lpstr>Ancak öğrenim protokolü yıllık olacak şekilde de doldurabilir.  </vt:lpstr>
      <vt:lpstr>PowerPoint Sunusu</vt:lpstr>
      <vt:lpstr>Farabi öğrencisi, alması gereken tüm dersleri ve karşılıklarını yazdı. Ancak Toplam Kredisi eksik kalıyor? Ne Yapmalıyız? </vt:lpstr>
      <vt:lpstr>Alttan kalan derslerini gittiği üniversitede alabilir mi? </vt:lpstr>
      <vt:lpstr>Alması gereken tüm dersleri yazıldı. Peki üstten ders alabilir mi? </vt:lpstr>
      <vt:lpstr>Kendi  üniversitemizde ulusal kredi yazıyor, kabul eden üniversitede AKTS yazıyor? (veya tersi) Öğrenim Protokolü hangisine göre doldurulmalı? </vt:lpstr>
      <vt:lpstr>PowerPoint Sunusu</vt:lpstr>
      <vt:lpstr>Karşılıklı yazmış olduğu derslerin isimleri, içerikleri ya da kredileri aynı olmak zorunda mı? </vt:lpstr>
      <vt:lpstr>PowerPoint Sunusu</vt:lpstr>
      <vt:lpstr>PowerPoint Sunusu</vt:lpstr>
      <vt:lpstr>PowerPoint Sunusu</vt:lpstr>
      <vt:lpstr>Farabi öğrencisi,  alması gereken bir ders kendi bölümünüzde açılmıyorsa bu dersi farklı bir bölüm veya fakülteden alabilir mi? </vt:lpstr>
      <vt:lpstr>PowerPoint Sunusu</vt:lpstr>
      <vt:lpstr>Birebir aynı olan dersler denk getirilmelidir.   İçeriği benzer olan dersler denk getirilmelidir.   Kredi açığı bulunduğu zaman bu açığı kapatmak için belirlenen bir ders denk getirilmelidir.  </vt:lpstr>
      <vt:lpstr>PowerPoint Sunusu</vt:lpstr>
      <vt:lpstr>PowerPoint Sunusu</vt:lpstr>
      <vt:lpstr>PowerPoint Sunusu</vt:lpstr>
      <vt:lpstr>PowerPoint Sunusu</vt:lpstr>
      <vt:lpstr>İkinci öğretim öğrencisi; Farabi öğrencisi olarak birinci öğretimden ders alabilir mi? </vt:lpstr>
      <vt:lpstr>Öğrenim Protokolünü imzalayan        öğrenci hangi sorumlulukları kabul etmiş olur?</vt:lpstr>
      <vt:lpstr>PowerPoint Sunusu</vt:lpstr>
      <vt:lpstr>PowerPoint Sunusu</vt:lpstr>
      <vt:lpstr>Ekle-sil formu nedir? </vt:lpstr>
      <vt:lpstr>PowerPoint Sunusu</vt:lpstr>
      <vt:lpstr>PowerPoint Sunusu</vt:lpstr>
      <vt:lpstr>PowerPoint Sunusu</vt:lpstr>
      <vt:lpstr>Öğrencinin, Kendi üniversitemizde kayıtlarla ilgili yapması gerekenler </vt:lpstr>
      <vt:lpstr>    İLETİŞİM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T.C SİİRT ÜNİVERSİTESİ</dc:title>
  <dc:creator>Onur tunç</dc:creator>
  <cp:lastModifiedBy>YILDIRIM</cp:lastModifiedBy>
  <cp:revision>107</cp:revision>
  <dcterms:created xsi:type="dcterms:W3CDTF">2015-01-23T06:39:53Z</dcterms:created>
  <dcterms:modified xsi:type="dcterms:W3CDTF">2018-04-11T10:08:34Z</dcterms:modified>
</cp:coreProperties>
</file>